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310" r:id="rId2"/>
    <p:sldId id="311" r:id="rId3"/>
    <p:sldId id="312" r:id="rId4"/>
    <p:sldId id="313" r:id="rId5"/>
    <p:sldId id="259" r:id="rId6"/>
    <p:sldId id="281" r:id="rId7"/>
    <p:sldId id="282" r:id="rId8"/>
    <p:sldId id="283" r:id="rId9"/>
    <p:sldId id="284" r:id="rId10"/>
    <p:sldId id="285" r:id="rId11"/>
    <p:sldId id="286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270" r:id="rId25"/>
    <p:sldId id="273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278" r:id="rId36"/>
    <p:sldId id="309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E1F8FF"/>
    <a:srgbClr val="FFCCFF"/>
    <a:srgbClr val="FF99FF"/>
    <a:srgbClr val="123258"/>
    <a:srgbClr val="FF0066"/>
    <a:srgbClr val="40D3FF"/>
    <a:srgbClr val="FF6600"/>
    <a:srgbClr val="E6C638"/>
    <a:srgbClr val="D7CA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43" autoAdjust="0"/>
    <p:restoredTop sz="94660"/>
  </p:normalViewPr>
  <p:slideViewPr>
    <p:cSldViewPr snapToGrid="0">
      <p:cViewPr varScale="1">
        <p:scale>
          <a:sx n="86" d="100"/>
          <a:sy n="86" d="100"/>
        </p:scale>
        <p:origin x="8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4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6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8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4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9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9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4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8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2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8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3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70155-78BD-4B43-AD82-A40C309BA4EE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://www.gerencie.com/nomina.html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jpeg"/><Relationship Id="rId7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2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10" Type="http://schemas.openxmlformats.org/officeDocument/2006/relationships/hyperlink" Target="http://virtualnet2.umb.edu.co/cursos/TGPC002046/modulo2/pdf/mod2.pdf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jpeg"/><Relationship Id="rId4" Type="http://schemas.openxmlformats.org/officeDocument/2006/relationships/image" Target="../media/image15.pn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://www.icesi.edu.co/centros-academicos/images/Centros/consultorio-juridico/salario.pdf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3513495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26" y="771525"/>
            <a:ext cx="3818921" cy="47443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854" y="577943"/>
            <a:ext cx="4096505" cy="165701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838850" y="2361222"/>
            <a:ext cx="4780752" cy="3229887"/>
            <a:chOff x="3844276" y="1678843"/>
            <a:chExt cx="6374336" cy="4306515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73" b="7046"/>
            <a:stretch/>
          </p:blipFill>
          <p:spPr>
            <a:xfrm>
              <a:off x="3844276" y="1678843"/>
              <a:ext cx="6374336" cy="4306515"/>
            </a:xfrm>
            <a:prstGeom prst="rect">
              <a:avLst/>
            </a:prstGeom>
          </p:spPr>
        </p:pic>
        <p:sp>
          <p:nvSpPr>
            <p:cNvPr id="10" name="Elipse 9"/>
            <p:cNvSpPr/>
            <p:nvPr/>
          </p:nvSpPr>
          <p:spPr>
            <a:xfrm>
              <a:off x="4239124" y="2057378"/>
              <a:ext cx="3313967" cy="3130062"/>
            </a:xfrm>
            <a:prstGeom prst="ellipse">
              <a:avLst/>
            </a:prstGeom>
            <a:solidFill>
              <a:srgbClr val="99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239124" y="2914521"/>
              <a:ext cx="3409236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INICIO DE GRABACIÓN </a:t>
              </a:r>
              <a:endParaRPr lang="en-US" sz="2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124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D05E4623-082B-4ECF-02FF-3BFFDA68EF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3A803858-BD3C-8A1D-5831-FCA8FA3FF6AF}"/>
              </a:ext>
            </a:extLst>
          </p:cNvPr>
          <p:cNvSpPr/>
          <p:nvPr/>
        </p:nvSpPr>
        <p:spPr>
          <a:xfrm>
            <a:off x="6796757" y="5004395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131D9DD-CA8A-B262-771A-1BB1A2D227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767443" y="4336290"/>
            <a:ext cx="1352276" cy="236582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C11D32C-0E9F-1DD3-9E00-B8F69AE692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048337" y="5519204"/>
            <a:ext cx="688874" cy="98566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5CE5127-1376-4539-183B-264E8B35D7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sp>
        <p:nvSpPr>
          <p:cNvPr id="5" name="object 6">
            <a:extLst>
              <a:ext uri="{FF2B5EF4-FFF2-40B4-BE49-F238E27FC236}">
                <a16:creationId xmlns:a16="http://schemas.microsoft.com/office/drawing/2014/main" id="{075EC425-DAD6-7949-8F60-0351AEE82F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84882" y="758774"/>
            <a:ext cx="3768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solidFill>
                  <a:srgbClr val="123157"/>
                </a:solidFill>
                <a:latin typeface="Calibri"/>
                <a:cs typeface="Calibri"/>
              </a:rPr>
              <a:t>AUXILIO</a:t>
            </a:r>
            <a:r>
              <a:rPr sz="2800" b="1" spc="-5" dirty="0">
                <a:solidFill>
                  <a:srgbClr val="123157"/>
                </a:solidFill>
                <a:latin typeface="Calibri"/>
                <a:cs typeface="Calibri"/>
              </a:rPr>
              <a:t> DE</a:t>
            </a:r>
            <a:r>
              <a:rPr sz="2800" b="1" spc="-25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123157"/>
                </a:solidFill>
                <a:latin typeface="Calibri"/>
                <a:cs typeface="Calibri"/>
              </a:rPr>
              <a:t>TRANSPORTE</a:t>
            </a:r>
            <a:endParaRPr sz="2800" b="1" dirty="0">
              <a:latin typeface="Calibri"/>
              <a:cs typeface="Calibri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EDA791FB-684E-816D-66A7-6F44EEF605FF}"/>
              </a:ext>
            </a:extLst>
          </p:cNvPr>
          <p:cNvSpPr txBox="1"/>
          <p:nvPr/>
        </p:nvSpPr>
        <p:spPr>
          <a:xfrm>
            <a:off x="1592213" y="1582023"/>
            <a:ext cx="7086600" cy="2307590"/>
          </a:xfrm>
          <a:prstGeom prst="rect">
            <a:avLst/>
          </a:prstGeom>
          <a:solidFill>
            <a:srgbClr val="FAE4D5"/>
          </a:solidFill>
        </p:spPr>
        <p:txBody>
          <a:bodyPr vert="horz" wrap="square" lIns="0" tIns="39370" rIns="0" bIns="0" rtlCol="0">
            <a:spAutoFit/>
          </a:bodyPr>
          <a:lstStyle/>
          <a:p>
            <a:pPr marL="91440" algn="just">
              <a:lnSpc>
                <a:spcPct val="1000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001F5F"/>
                </a:solidFill>
                <a:latin typeface="Arial"/>
                <a:cs typeface="Arial"/>
              </a:rPr>
              <a:t>Auxilio</a:t>
            </a:r>
            <a:r>
              <a:rPr sz="18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de</a:t>
            </a:r>
            <a:r>
              <a:rPr sz="1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transporte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91440" algn="just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solidFill>
                  <a:srgbClr val="001F5F"/>
                </a:solidFill>
                <a:latin typeface="Arial MT"/>
                <a:cs typeface="Arial MT"/>
              </a:rPr>
              <a:t>Tienen</a:t>
            </a:r>
            <a:r>
              <a:rPr sz="1800" spc="114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derecho</a:t>
            </a:r>
            <a:r>
              <a:rPr sz="1800" b="1" spc="1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aquellas</a:t>
            </a:r>
            <a:r>
              <a:rPr sz="1800" spc="1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personas</a:t>
            </a:r>
            <a:r>
              <a:rPr sz="1800" spc="12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que</a:t>
            </a:r>
            <a:r>
              <a:rPr sz="1800" spc="1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devengan</a:t>
            </a:r>
            <a:r>
              <a:rPr sz="1800" spc="12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hasta</a:t>
            </a:r>
            <a:r>
              <a:rPr sz="1800" spc="12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dos</a:t>
            </a:r>
            <a:r>
              <a:rPr sz="1800" spc="12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veces</a:t>
            </a:r>
            <a:endParaRPr sz="1800">
              <a:latin typeface="Arial MT"/>
              <a:cs typeface="Arial MT"/>
            </a:endParaRPr>
          </a:p>
          <a:p>
            <a:pPr marL="91440" algn="just">
              <a:lnSpc>
                <a:spcPct val="100000"/>
              </a:lnSpc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el salario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mínimo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legal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mensual</a:t>
            </a:r>
            <a:r>
              <a:rPr sz="18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vigente.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91440" marR="81915" algn="just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Solamente se incluye para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el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cálculo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de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 prima de servicios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y el 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auxilio</a:t>
            </a:r>
            <a:r>
              <a:rPr sz="1800" spc="48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</a:t>
            </a:r>
            <a:r>
              <a:rPr sz="1800" spc="48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cesantías;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para</a:t>
            </a:r>
            <a:r>
              <a:rPr sz="1800" spc="48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los</a:t>
            </a:r>
            <a:r>
              <a:rPr sz="1800" spc="49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demás</a:t>
            </a:r>
            <a:r>
              <a:rPr sz="1800" spc="47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conceptos</a:t>
            </a:r>
            <a:r>
              <a:rPr sz="1800" spc="484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no</a:t>
            </a:r>
            <a:r>
              <a:rPr sz="1800" spc="48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se</a:t>
            </a:r>
            <a:r>
              <a:rPr sz="1800" spc="47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tiene</a:t>
            </a:r>
            <a:r>
              <a:rPr sz="1800" spc="484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en </a:t>
            </a:r>
            <a:r>
              <a:rPr sz="1800" spc="-49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cuenta,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decir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que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se resta.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004577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F0BA0F0-8500-F4A3-8AA7-FCE3A0B379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487743A1-2E5D-290F-56D2-141D8A5BE2C1}"/>
              </a:ext>
            </a:extLst>
          </p:cNvPr>
          <p:cNvSpPr/>
          <p:nvPr/>
        </p:nvSpPr>
        <p:spPr>
          <a:xfrm>
            <a:off x="6707573" y="4954697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BF8C440-0810-B516-578A-A9EC0E3AB8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547909" y="4047332"/>
            <a:ext cx="1352276" cy="236582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1E82B41-56F4-A08B-8C6B-23DC2D38F9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766252" y="5369231"/>
            <a:ext cx="688874" cy="9856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7746EA6-1954-BBA8-8227-F95CD673110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F60A8D2E-3404-A9D1-D21F-373B99123A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85996" y="1026033"/>
            <a:ext cx="1304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5" dirty="0">
                <a:solidFill>
                  <a:srgbClr val="001F5F"/>
                </a:solidFill>
                <a:latin typeface="Calibri"/>
                <a:cs typeface="Calibri"/>
              </a:rPr>
              <a:t>S</a:t>
            </a:r>
            <a:r>
              <a:rPr sz="2800" b="1" spc="-5" dirty="0">
                <a:solidFill>
                  <a:srgbClr val="001F5F"/>
                </a:solidFill>
                <a:latin typeface="Calibri"/>
                <a:cs typeface="Calibri"/>
              </a:rPr>
              <a:t>ALARIO</a:t>
            </a:r>
            <a:endParaRPr sz="2800" b="1" dirty="0">
              <a:latin typeface="Calibri"/>
              <a:cs typeface="Calibri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9C04607F-C745-B52F-08D1-7B3B67D9D781}"/>
              </a:ext>
            </a:extLst>
          </p:cNvPr>
          <p:cNvSpPr txBox="1"/>
          <p:nvPr/>
        </p:nvSpPr>
        <p:spPr>
          <a:xfrm>
            <a:off x="940308" y="1690116"/>
            <a:ext cx="7018020" cy="2153920"/>
          </a:xfrm>
          <a:prstGeom prst="rect">
            <a:avLst/>
          </a:prstGeom>
          <a:solidFill>
            <a:srgbClr val="FAE4D5"/>
          </a:solidFill>
        </p:spPr>
        <p:txBody>
          <a:bodyPr vert="horz" wrap="square" lIns="0" tIns="2730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15"/>
              </a:spcBef>
            </a:pPr>
            <a:r>
              <a:rPr sz="2400" b="1" dirty="0">
                <a:solidFill>
                  <a:srgbClr val="001F5F"/>
                </a:solidFill>
                <a:latin typeface="Calibri"/>
                <a:cs typeface="Calibri"/>
              </a:rPr>
              <a:t>Salario</a:t>
            </a:r>
            <a:r>
              <a:rPr sz="2400" b="1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Calibri"/>
                <a:cs typeface="Calibri"/>
              </a:rPr>
              <a:t>Mínimo</a:t>
            </a:r>
            <a:r>
              <a:rPr sz="2400" b="1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1F5F"/>
                </a:solidFill>
                <a:latin typeface="Calibri"/>
                <a:cs typeface="Calibri"/>
              </a:rPr>
              <a:t>Legal</a:t>
            </a:r>
            <a:r>
              <a:rPr sz="24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001F5F"/>
                </a:solidFill>
                <a:latin typeface="Calibri"/>
                <a:cs typeface="Calibri"/>
              </a:rPr>
              <a:t>Vigente</a:t>
            </a:r>
            <a:r>
              <a:rPr sz="2400" b="1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001F5F"/>
                </a:solidFill>
                <a:latin typeface="Calibri"/>
                <a:cs typeface="Calibri"/>
              </a:rPr>
              <a:t>para</a:t>
            </a:r>
            <a:r>
              <a:rPr sz="24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24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1F5F"/>
                </a:solidFill>
                <a:latin typeface="Calibri"/>
                <a:cs typeface="Calibri"/>
              </a:rPr>
              <a:t>año</a:t>
            </a:r>
            <a:r>
              <a:rPr sz="24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1F5F"/>
                </a:solidFill>
                <a:latin typeface="Calibri"/>
                <a:cs typeface="Calibri"/>
              </a:rPr>
              <a:t>2022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00">
              <a:latin typeface="Calibri"/>
              <a:cs typeface="Calibri"/>
            </a:endParaRPr>
          </a:p>
          <a:p>
            <a:pPr marL="1348740" indent="-343535">
              <a:lnSpc>
                <a:spcPct val="100000"/>
              </a:lnSpc>
              <a:buSzPct val="55555"/>
              <a:buFont typeface="Symbol"/>
              <a:buChar char=""/>
              <a:tabLst>
                <a:tab pos="1348105" algn="l"/>
                <a:tab pos="1348740" algn="l"/>
              </a:tabLst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Salario</a:t>
            </a:r>
            <a:r>
              <a:rPr sz="1800" spc="-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mínimo</a:t>
            </a:r>
            <a:r>
              <a:rPr sz="1800" spc="-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$1.000.000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1F5F"/>
              </a:buClr>
              <a:buFont typeface="Symbol"/>
              <a:buChar char=""/>
            </a:pPr>
            <a:endParaRPr sz="1600">
              <a:latin typeface="Arial MT"/>
              <a:cs typeface="Arial MT"/>
            </a:endParaRPr>
          </a:p>
          <a:p>
            <a:pPr marL="1348740" indent="-343535">
              <a:lnSpc>
                <a:spcPct val="100000"/>
              </a:lnSpc>
              <a:buSzPct val="55555"/>
              <a:buFont typeface="Symbol"/>
              <a:buChar char=""/>
              <a:tabLst>
                <a:tab pos="1348105" algn="l"/>
                <a:tab pos="1348740" algn="l"/>
              </a:tabLst>
            </a:pP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Auxilio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transporte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001F5F"/>
                </a:solidFill>
                <a:latin typeface="Arial MT"/>
                <a:cs typeface="Arial MT"/>
              </a:rPr>
              <a:t>$117.172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1F5F"/>
              </a:buClr>
              <a:buFont typeface="Symbol"/>
              <a:buChar char=""/>
            </a:pPr>
            <a:endParaRPr sz="1600">
              <a:latin typeface="Arial MT"/>
              <a:cs typeface="Arial MT"/>
            </a:endParaRPr>
          </a:p>
          <a:p>
            <a:pPr marL="1348740" indent="-343535">
              <a:lnSpc>
                <a:spcPct val="100000"/>
              </a:lnSpc>
              <a:buSzPct val="55555"/>
              <a:buFont typeface="Symbol"/>
              <a:buChar char=""/>
              <a:tabLst>
                <a:tab pos="1348105" algn="l"/>
                <a:tab pos="1348740" algn="l"/>
              </a:tabLst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Salario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mínimo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integral $13.000.000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E4142A23-5A33-CDB1-90E5-DA715D876C08}"/>
              </a:ext>
            </a:extLst>
          </p:cNvPr>
          <p:cNvSpPr txBox="1"/>
          <p:nvPr/>
        </p:nvSpPr>
        <p:spPr>
          <a:xfrm>
            <a:off x="958596" y="4064508"/>
            <a:ext cx="5282565" cy="1754505"/>
          </a:xfrm>
          <a:prstGeom prst="rect">
            <a:avLst/>
          </a:prstGeom>
          <a:solidFill>
            <a:srgbClr val="FAE4D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50" dirty="0">
              <a:latin typeface="Times New Roman"/>
              <a:cs typeface="Times New Roman"/>
            </a:endParaRPr>
          </a:p>
          <a:p>
            <a:pPr marL="91440" marR="82550" algn="just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El salario integral está compuesto por un factor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salarial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y un factor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prestacional; el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factor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salarial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mínimo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10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salarios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mínimos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y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el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factor </a:t>
            </a:r>
            <a:r>
              <a:rPr sz="1800" spc="-49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prestacional</a:t>
            </a:r>
            <a:r>
              <a:rPr sz="18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 3 salarios</a:t>
            </a:r>
            <a:r>
              <a:rPr sz="18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mínimos.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09F439DA-3F20-8D72-0854-B4BFFBE3451C}"/>
              </a:ext>
            </a:extLst>
          </p:cNvPr>
          <p:cNvSpPr txBox="1"/>
          <p:nvPr/>
        </p:nvSpPr>
        <p:spPr>
          <a:xfrm>
            <a:off x="1018743" y="6317386"/>
            <a:ext cx="296735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</a:rPr>
              <a:t>https:/</a:t>
            </a: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  <a:hlinkClick r:id="rId7"/>
              </a:rPr>
              <a:t>/www</a:t>
            </a: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</a:rPr>
              <a:t>.</a:t>
            </a: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  <a:hlinkClick r:id="rId7"/>
              </a:rPr>
              <a:t>gerencie.com/nomina.html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9829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B442D25-DCE6-B6C6-B2CE-419671EDC4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6F628DE-D546-0167-8BE4-8C2E79298A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84" y="856536"/>
            <a:ext cx="6891740" cy="4660232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59002E7-B974-939F-AC21-210A4B00BBA3}"/>
              </a:ext>
            </a:extLst>
          </p:cNvPr>
          <p:cNvSpPr/>
          <p:nvPr/>
        </p:nvSpPr>
        <p:spPr>
          <a:xfrm>
            <a:off x="6647770" y="4708517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1B6A501-3035-A3C6-940B-1BD7FD3B2B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835464" y="4010140"/>
            <a:ext cx="1352276" cy="236582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EF26CD4-9E64-0CBA-C477-8EDA959EFC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960316" y="5298451"/>
            <a:ext cx="688874" cy="9856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70E1E79-5BC0-2FBD-5F52-A116FEE3C4E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F5979898-FBE4-0F03-6636-C7EC183B50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64891" y="726440"/>
            <a:ext cx="3385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solidFill>
                  <a:srgbClr val="001F5F"/>
                </a:solidFill>
                <a:latin typeface="Calibri"/>
                <a:cs typeface="Calibri"/>
              </a:rPr>
              <a:t>JORNADA</a:t>
            </a:r>
            <a:r>
              <a:rPr sz="2800" b="1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8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1F5F"/>
                </a:solidFill>
                <a:latin typeface="Calibri"/>
                <a:cs typeface="Calibri"/>
              </a:rPr>
              <a:t>TRABAJO</a:t>
            </a:r>
            <a:endParaRPr sz="2800" b="1" dirty="0">
              <a:latin typeface="Calibri"/>
              <a:cs typeface="Calibri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18C6EE7-E7A0-0724-C254-E147F1FA1572}"/>
              </a:ext>
            </a:extLst>
          </p:cNvPr>
          <p:cNvSpPr txBox="1"/>
          <p:nvPr/>
        </p:nvSpPr>
        <p:spPr>
          <a:xfrm>
            <a:off x="1438719" y="1113654"/>
            <a:ext cx="64649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Es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la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pactada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por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las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partes,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y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en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ausencia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ellas,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se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aplica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a</a:t>
            </a:r>
            <a:endParaRPr sz="1800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jornada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máxima</a:t>
            </a:r>
            <a:r>
              <a:rPr sz="1800" spc="-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legal.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40343F93-BDA1-505A-0FD2-0FCAEA5EC0A6}"/>
              </a:ext>
            </a:extLst>
          </p:cNvPr>
          <p:cNvSpPr txBox="1"/>
          <p:nvPr/>
        </p:nvSpPr>
        <p:spPr>
          <a:xfrm>
            <a:off x="34981" y="1977560"/>
            <a:ext cx="7256145" cy="2066925"/>
          </a:xfrm>
          <a:prstGeom prst="rect">
            <a:avLst/>
          </a:prstGeom>
          <a:solidFill>
            <a:srgbClr val="9DC3E6"/>
          </a:solidFill>
        </p:spPr>
        <p:txBody>
          <a:bodyPr vert="horz" wrap="square" lIns="0" tIns="40005" rIns="0" bIns="0" rtlCol="0">
            <a:spAutoFit/>
          </a:bodyPr>
          <a:lstStyle/>
          <a:p>
            <a:pPr marL="91440">
              <a:lnSpc>
                <a:spcPts val="2120"/>
              </a:lnSpc>
              <a:spcBef>
                <a:spcPts val="315"/>
              </a:spcBef>
            </a:pPr>
            <a:r>
              <a:rPr sz="1800" b="1" spc="-15" dirty="0">
                <a:solidFill>
                  <a:srgbClr val="001F5F"/>
                </a:solidFill>
                <a:latin typeface="Arial"/>
                <a:cs typeface="Arial"/>
              </a:rPr>
              <a:t>Trabajo</a:t>
            </a:r>
            <a:r>
              <a:rPr sz="1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diurno</a:t>
            </a:r>
            <a:r>
              <a:rPr sz="1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y</a:t>
            </a:r>
            <a:r>
              <a:rPr sz="1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nocturno</a:t>
            </a:r>
            <a:endParaRPr sz="1800">
              <a:latin typeface="Arial"/>
              <a:cs typeface="Arial"/>
            </a:endParaRPr>
          </a:p>
          <a:p>
            <a:pPr marL="91440">
              <a:lnSpc>
                <a:spcPts val="2120"/>
              </a:lnSpc>
            </a:pPr>
            <a:r>
              <a:rPr sz="1800" spc="-15" dirty="0">
                <a:solidFill>
                  <a:srgbClr val="001F5F"/>
                </a:solidFill>
                <a:latin typeface="Arial MT"/>
                <a:cs typeface="Arial MT"/>
              </a:rPr>
              <a:t>Trabajo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diurno</a:t>
            </a:r>
            <a:r>
              <a:rPr sz="18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es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el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que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realiza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entre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las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seis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horas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(6:00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a.m.)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y</a:t>
            </a:r>
            <a:endParaRPr sz="180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  <a:spcBef>
                <a:spcPts val="70"/>
              </a:spcBef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las</a:t>
            </a:r>
            <a:r>
              <a:rPr sz="1800" spc="-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veintiuna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horas (9:00</a:t>
            </a:r>
            <a:r>
              <a:rPr sz="1800" spc="-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p.m.).</a:t>
            </a:r>
            <a:endParaRPr sz="1800">
              <a:latin typeface="Arial MT"/>
              <a:cs typeface="Arial MT"/>
            </a:endParaRPr>
          </a:p>
          <a:p>
            <a:pPr marL="91440" marR="371475">
              <a:lnSpc>
                <a:spcPct val="102800"/>
              </a:lnSpc>
              <a:spcBef>
                <a:spcPts val="1105"/>
              </a:spcBef>
            </a:pPr>
            <a:r>
              <a:rPr sz="1800" spc="-15" dirty="0">
                <a:solidFill>
                  <a:srgbClr val="001F5F"/>
                </a:solidFill>
                <a:latin typeface="Arial MT"/>
                <a:cs typeface="Arial MT"/>
              </a:rPr>
              <a:t>Trabajo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nocturno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es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el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comprendido</a:t>
            </a:r>
            <a:r>
              <a:rPr sz="1800" spc="2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entre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las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veintiuna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horas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(9:00 </a:t>
            </a:r>
            <a:r>
              <a:rPr sz="1800" spc="-484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p.m.)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y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las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seis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horas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(6:00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a.m.).</a:t>
            </a:r>
            <a:endParaRPr sz="1800">
              <a:latin typeface="Arial MT"/>
              <a:cs typeface="Arial MT"/>
            </a:endParaRPr>
          </a:p>
          <a:p>
            <a:pPr marL="141605">
              <a:lnSpc>
                <a:spcPct val="100000"/>
              </a:lnSpc>
              <a:spcBef>
                <a:spcPts val="1165"/>
              </a:spcBef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ARTICULO</a:t>
            </a:r>
            <a:r>
              <a:rPr sz="1800" spc="-3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160</a:t>
            </a:r>
            <a:r>
              <a:rPr sz="1800" spc="-2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0" dirty="0">
                <a:solidFill>
                  <a:srgbClr val="001F5F"/>
                </a:solidFill>
                <a:latin typeface="Arial MT"/>
                <a:cs typeface="Arial MT"/>
              </a:rPr>
              <a:t>CST.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04CCB3E2-9E83-5A2E-80C1-A269FC5769E4}"/>
              </a:ext>
            </a:extLst>
          </p:cNvPr>
          <p:cNvSpPr txBox="1"/>
          <p:nvPr/>
        </p:nvSpPr>
        <p:spPr>
          <a:xfrm>
            <a:off x="1048289" y="4537338"/>
            <a:ext cx="5760720" cy="1477010"/>
          </a:xfrm>
          <a:prstGeom prst="rect">
            <a:avLst/>
          </a:prstGeom>
          <a:solidFill>
            <a:srgbClr val="9DC3E6"/>
          </a:solidFill>
        </p:spPr>
        <p:txBody>
          <a:bodyPr vert="horz" wrap="square" lIns="0" tIns="40005" rIns="0" bIns="0" rtlCol="0">
            <a:spAutoFit/>
          </a:bodyPr>
          <a:lstStyle/>
          <a:p>
            <a:pPr marL="91440" algn="just">
              <a:lnSpc>
                <a:spcPct val="100000"/>
              </a:lnSpc>
              <a:spcBef>
                <a:spcPts val="315"/>
              </a:spcBef>
            </a:pP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Dominicales</a:t>
            </a:r>
            <a:r>
              <a:rPr sz="1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y </a:t>
            </a:r>
            <a:r>
              <a:rPr sz="1800" b="1" spc="-10" dirty="0">
                <a:solidFill>
                  <a:srgbClr val="001F5F"/>
                </a:solidFill>
                <a:latin typeface="Arial"/>
                <a:cs typeface="Arial"/>
              </a:rPr>
              <a:t>festivos</a:t>
            </a:r>
            <a:endParaRPr sz="1800" dirty="0">
              <a:latin typeface="Arial"/>
              <a:cs typeface="Arial"/>
            </a:endParaRPr>
          </a:p>
          <a:p>
            <a:pPr marL="91440" marR="83185" algn="just">
              <a:lnSpc>
                <a:spcPct val="100000"/>
              </a:lnSpc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El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trabajo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dominical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y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festivo,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como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su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nombre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lo 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indica, es cuando el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trabajado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debe laborar en esos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días, que son días de descanso remunerado.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Este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se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paga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con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un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recargo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del 75%.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82897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6">
            <a:extLst>
              <a:ext uri="{FF2B5EF4-FFF2-40B4-BE49-F238E27FC236}">
                <a16:creationId xmlns:a16="http://schemas.microsoft.com/office/drawing/2014/main" id="{5C63815A-32A9-DD0B-83A8-9D1028C17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78224"/>
              </p:ext>
            </p:extLst>
          </p:nvPr>
        </p:nvGraphicFramePr>
        <p:xfrm>
          <a:off x="131724" y="3715731"/>
          <a:ext cx="7097473" cy="2830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51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5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821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Tipo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hora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Recargo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821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Trabajo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extra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diurno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25%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822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Trabajo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nocturno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35%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821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Trabajo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extra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nocturno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75%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822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Trabajo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dominical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festivo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75%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821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Trabajo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extra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diurno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dominical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festivo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100%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872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Trabajo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nocturno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dominical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festivo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110%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822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Trabajo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extra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nocturno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dominical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festivo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150%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868EB8B4-7F37-C39A-0C7B-DEFF0BF24A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61879BA-610E-1DB0-505C-22A3C05652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84" y="856536"/>
            <a:ext cx="6891740" cy="4660232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767A3CF9-C161-6605-B004-C6CD8BCE8A57}"/>
              </a:ext>
            </a:extLst>
          </p:cNvPr>
          <p:cNvSpPr/>
          <p:nvPr/>
        </p:nvSpPr>
        <p:spPr>
          <a:xfrm>
            <a:off x="6647770" y="4708517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1C298E1-124F-43BF-9C9E-422DC45F5A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835464" y="4010140"/>
            <a:ext cx="1352276" cy="236582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2E248B9-CECC-3E49-D081-7F7B59C1AF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986949" y="5298451"/>
            <a:ext cx="688874" cy="9856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2641E84-9113-0141-2274-4251538613B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5C6A25DE-468B-6B23-A449-4A589F4D18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1835" y="915669"/>
            <a:ext cx="3385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solidFill>
                  <a:srgbClr val="001F5F"/>
                </a:solidFill>
                <a:latin typeface="Calibri"/>
                <a:cs typeface="Calibri"/>
              </a:rPr>
              <a:t>JORNADA</a:t>
            </a:r>
            <a:r>
              <a:rPr sz="2800" b="1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8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1F5F"/>
                </a:solidFill>
                <a:latin typeface="Calibri"/>
                <a:cs typeface="Calibri"/>
              </a:rPr>
              <a:t>TRABAJO</a:t>
            </a:r>
            <a:endParaRPr sz="2800" b="1" dirty="0">
              <a:latin typeface="Calibri"/>
              <a:cs typeface="Calibri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539F0C4-DE6C-4A00-B9DE-591EAA7F342C}"/>
              </a:ext>
            </a:extLst>
          </p:cNvPr>
          <p:cNvSpPr txBox="1"/>
          <p:nvPr/>
        </p:nvSpPr>
        <p:spPr>
          <a:xfrm>
            <a:off x="241022" y="1392578"/>
            <a:ext cx="6988175" cy="2065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1F5F"/>
                </a:solidFill>
                <a:latin typeface="Tahoma"/>
                <a:cs typeface="Tahoma"/>
              </a:rPr>
              <a:t>Horas</a:t>
            </a:r>
            <a:r>
              <a:rPr sz="2400" b="1" spc="-114" dirty="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sz="2400" b="1" spc="-20" dirty="0">
                <a:solidFill>
                  <a:srgbClr val="001F5F"/>
                </a:solidFill>
                <a:latin typeface="Tahoma"/>
                <a:cs typeface="Tahoma"/>
              </a:rPr>
              <a:t>extras</a:t>
            </a:r>
            <a:endParaRPr sz="2400" dirty="0">
              <a:latin typeface="Tahoma"/>
              <a:cs typeface="Tahoma"/>
            </a:endParaRPr>
          </a:p>
          <a:p>
            <a:pPr marL="85090" marR="5080">
              <a:lnSpc>
                <a:spcPct val="100600"/>
              </a:lnSpc>
              <a:spcBef>
                <a:spcPts val="2445"/>
              </a:spcBef>
            </a:pPr>
            <a:r>
              <a:rPr sz="1800" spc="-10" dirty="0">
                <a:solidFill>
                  <a:srgbClr val="001F5F"/>
                </a:solidFill>
                <a:latin typeface="Lucida Sans Unicode"/>
                <a:cs typeface="Lucida Sans Unicode"/>
              </a:rPr>
              <a:t>La</a:t>
            </a:r>
            <a:r>
              <a:rPr sz="1800" spc="22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hora</a:t>
            </a:r>
            <a:r>
              <a:rPr sz="1800" spc="229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55" dirty="0">
                <a:solidFill>
                  <a:srgbClr val="001F5F"/>
                </a:solidFill>
                <a:latin typeface="Lucida Sans Unicode"/>
                <a:cs typeface="Lucida Sans Unicode"/>
              </a:rPr>
              <a:t>extra</a:t>
            </a:r>
            <a:r>
              <a:rPr sz="1800" spc="23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es</a:t>
            </a:r>
            <a:r>
              <a:rPr sz="1800" spc="24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aquella</a:t>
            </a:r>
            <a:r>
              <a:rPr sz="1800" spc="22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que</a:t>
            </a:r>
            <a:r>
              <a:rPr sz="1800" spc="229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001F5F"/>
                </a:solidFill>
                <a:latin typeface="Lucida Sans Unicode"/>
                <a:cs typeface="Lucida Sans Unicode"/>
              </a:rPr>
              <a:t>se</a:t>
            </a:r>
            <a:r>
              <a:rPr sz="1800" spc="23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001F5F"/>
                </a:solidFill>
                <a:latin typeface="Lucida Sans Unicode"/>
                <a:cs typeface="Lucida Sans Unicode"/>
              </a:rPr>
              <a:t>labora</a:t>
            </a:r>
            <a:r>
              <a:rPr sz="1800" spc="229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50" dirty="0">
                <a:solidFill>
                  <a:srgbClr val="001F5F"/>
                </a:solidFill>
                <a:latin typeface="Lucida Sans Unicode"/>
                <a:cs typeface="Lucida Sans Unicode"/>
              </a:rPr>
              <a:t>luego</a:t>
            </a:r>
            <a:r>
              <a:rPr sz="1800" spc="23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de</a:t>
            </a:r>
            <a:r>
              <a:rPr sz="1800" spc="23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culminada</a:t>
            </a:r>
            <a:r>
              <a:rPr sz="1800" spc="229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la </a:t>
            </a:r>
            <a:r>
              <a:rPr sz="1800" spc="-55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001F5F"/>
                </a:solidFill>
                <a:latin typeface="Lucida Sans Unicode"/>
                <a:cs typeface="Lucida Sans Unicode"/>
              </a:rPr>
              <a:t>jornada</a:t>
            </a:r>
            <a:r>
              <a:rPr sz="1800" spc="-12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laboral</a:t>
            </a:r>
            <a:r>
              <a:rPr sz="1800" spc="-11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ordinaria,</a:t>
            </a:r>
            <a:r>
              <a:rPr sz="1800" spc="-12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es</a:t>
            </a:r>
            <a:r>
              <a:rPr sz="1800" spc="-10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50" dirty="0">
                <a:solidFill>
                  <a:srgbClr val="001F5F"/>
                </a:solidFill>
                <a:latin typeface="Lucida Sans Unicode"/>
                <a:cs typeface="Lucida Sans Unicode"/>
              </a:rPr>
              <a:t>decir,</a:t>
            </a:r>
            <a:r>
              <a:rPr sz="1800" spc="-10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que</a:t>
            </a:r>
            <a:r>
              <a:rPr sz="1800" spc="-10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es</a:t>
            </a:r>
            <a:r>
              <a:rPr sz="1800" spc="-10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adicional</a:t>
            </a:r>
            <a:r>
              <a:rPr sz="1800" spc="-11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5" dirty="0">
                <a:solidFill>
                  <a:srgbClr val="001F5F"/>
                </a:solidFill>
                <a:latin typeface="Lucida Sans Unicode"/>
                <a:cs typeface="Lucida Sans Unicode"/>
              </a:rPr>
              <a:t>a</a:t>
            </a:r>
            <a:r>
              <a:rPr sz="1800" spc="-10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50" dirty="0">
                <a:solidFill>
                  <a:srgbClr val="001F5F"/>
                </a:solidFill>
                <a:latin typeface="Lucida Sans Unicode"/>
                <a:cs typeface="Lucida Sans Unicode"/>
              </a:rPr>
              <a:t>ella.</a:t>
            </a:r>
            <a:endParaRPr sz="180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rgbClr val="001F5F"/>
                </a:solidFill>
                <a:latin typeface="Tahoma"/>
                <a:cs typeface="Tahoma"/>
              </a:rPr>
              <a:t>Horas</a:t>
            </a:r>
            <a:r>
              <a:rPr sz="2400" b="1" spc="-85" dirty="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sz="2400" b="1" spc="-20" dirty="0">
                <a:solidFill>
                  <a:srgbClr val="001F5F"/>
                </a:solidFill>
                <a:latin typeface="Tahoma"/>
                <a:cs typeface="Tahoma"/>
              </a:rPr>
              <a:t>extras</a:t>
            </a:r>
            <a:r>
              <a:rPr sz="2400" b="1" spc="-110" dirty="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sz="2400" b="1" spc="-20" dirty="0">
                <a:solidFill>
                  <a:srgbClr val="001F5F"/>
                </a:solidFill>
                <a:latin typeface="Tahoma"/>
                <a:cs typeface="Tahoma"/>
              </a:rPr>
              <a:t>y</a:t>
            </a:r>
            <a:r>
              <a:rPr sz="2400" b="1" spc="-80" dirty="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sz="2400" b="1" spc="-25" dirty="0">
                <a:solidFill>
                  <a:srgbClr val="001F5F"/>
                </a:solidFill>
                <a:latin typeface="Tahoma"/>
                <a:cs typeface="Tahoma"/>
              </a:rPr>
              <a:t>recargo</a:t>
            </a:r>
            <a:r>
              <a:rPr sz="2400" b="1" spc="-105" dirty="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sz="2400" b="1" spc="15" dirty="0">
                <a:solidFill>
                  <a:srgbClr val="001F5F"/>
                </a:solidFill>
                <a:latin typeface="Tahoma"/>
                <a:cs typeface="Tahoma"/>
              </a:rPr>
              <a:t>nocturno</a:t>
            </a:r>
            <a:endParaRPr sz="24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751360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AD68DCA-8EF3-1C28-872F-145A3942AE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55126" y="51288"/>
            <a:ext cx="688874" cy="98566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8EDFAAE-3A9C-BBB8-3C88-506FD35EC8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sp>
        <p:nvSpPr>
          <p:cNvPr id="4" name="object 6">
            <a:extLst>
              <a:ext uri="{FF2B5EF4-FFF2-40B4-BE49-F238E27FC236}">
                <a16:creationId xmlns:a16="http://schemas.microsoft.com/office/drawing/2014/main" id="{67415072-C84E-FA55-6BDF-C3FDD165BD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9751" y="390331"/>
            <a:ext cx="2160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001F5F"/>
                </a:solidFill>
                <a:latin typeface="Calibri"/>
                <a:cs typeface="Calibri"/>
              </a:rPr>
              <a:t>DEDUCCIONES</a:t>
            </a:r>
            <a:endParaRPr sz="2800" b="1" dirty="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43E8EBE-0E09-F6BE-AFF9-0F178FEE2C06}"/>
              </a:ext>
            </a:extLst>
          </p:cNvPr>
          <p:cNvSpPr txBox="1"/>
          <p:nvPr/>
        </p:nvSpPr>
        <p:spPr>
          <a:xfrm>
            <a:off x="1938377" y="1134129"/>
            <a:ext cx="6710045" cy="275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Las</a:t>
            </a:r>
            <a:r>
              <a:rPr sz="1800" spc="47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deducciones</a:t>
            </a:r>
            <a:r>
              <a:rPr sz="1800" spc="47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son</a:t>
            </a:r>
            <a:r>
              <a:rPr sz="1800" spc="46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valores</a:t>
            </a:r>
            <a:r>
              <a:rPr sz="1800" spc="484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que</a:t>
            </a:r>
            <a:r>
              <a:rPr sz="1800" spc="47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se</a:t>
            </a:r>
            <a:r>
              <a:rPr sz="1800" spc="47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aplican</a:t>
            </a:r>
            <a:r>
              <a:rPr sz="1800" spc="47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con</a:t>
            </a:r>
            <a:r>
              <a:rPr sz="1800" spc="47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descuentos, </a:t>
            </a:r>
            <a:r>
              <a:rPr sz="1800" spc="-49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pueden existir deducciones por concepto de libranzas, embargos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judiciales entre otras, pero independiente de ello, deducciones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obligatorias</a:t>
            </a:r>
            <a:r>
              <a:rPr sz="1800" spc="13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para</a:t>
            </a:r>
            <a:r>
              <a:rPr sz="1800" spc="14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el</a:t>
            </a:r>
            <a:r>
              <a:rPr sz="1800" spc="14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trabajador</a:t>
            </a:r>
            <a:r>
              <a:rPr sz="1800" spc="14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como</a:t>
            </a:r>
            <a:r>
              <a:rPr sz="1800" spc="13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los</a:t>
            </a:r>
            <a:r>
              <a:rPr sz="1800" spc="14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aportes</a:t>
            </a:r>
            <a:r>
              <a:rPr sz="1800" spc="14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</a:t>
            </a:r>
            <a:r>
              <a:rPr sz="1800" spc="14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</a:t>
            </a:r>
            <a:r>
              <a:rPr sz="1800" spc="14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seguridad</a:t>
            </a:r>
            <a:r>
              <a:rPr sz="1800" spc="15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 </a:t>
            </a:r>
            <a:r>
              <a:rPr sz="1800" spc="-484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seguridad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social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y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retenciones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 dirty="0">
              <a:latin typeface="Arial MT"/>
              <a:cs typeface="Arial MT"/>
            </a:endParaRPr>
          </a:p>
          <a:p>
            <a:pPr marL="12700" marR="1943100" algn="just">
              <a:lnSpc>
                <a:spcPct val="100000"/>
              </a:lnSpc>
            </a:pPr>
            <a:r>
              <a:rPr sz="1800" spc="-30" dirty="0">
                <a:solidFill>
                  <a:srgbClr val="001F5F"/>
                </a:solidFill>
                <a:latin typeface="Arial MT"/>
                <a:cs typeface="Arial MT"/>
              </a:rPr>
              <a:t>También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están dentro de las deducciones 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lo 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que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la empresa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debe descontar al trabajador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por concepto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aportes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salud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y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pensión.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952882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5E98859-08A3-0620-E3D3-B5930DB8DB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A5F0645B-3B8B-640B-B226-487040A98DE1}"/>
              </a:ext>
            </a:extLst>
          </p:cNvPr>
          <p:cNvSpPr/>
          <p:nvPr/>
        </p:nvSpPr>
        <p:spPr>
          <a:xfrm>
            <a:off x="6242871" y="4766850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2E43422-3D41-66F6-7498-BB4072BDEB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329778" y="4227990"/>
            <a:ext cx="1352276" cy="236582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36211D7-17DC-BF45-2D97-625ACE11E6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731694" y="5346219"/>
            <a:ext cx="688874" cy="9856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9BC4678-C242-0016-CD0D-F30D0A3D63E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CEAD0B09-62C7-00C9-02FA-D28688A272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8103" y="439178"/>
            <a:ext cx="2907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solidFill>
                  <a:srgbClr val="001F5F"/>
                </a:solidFill>
                <a:latin typeface="Calibri"/>
                <a:cs typeface="Calibri"/>
              </a:rPr>
              <a:t>SEGURIDAD</a:t>
            </a:r>
            <a:r>
              <a:rPr sz="2800" b="1" spc="-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Calibri"/>
                <a:cs typeface="Calibri"/>
              </a:rPr>
              <a:t>SOCIAL</a:t>
            </a:r>
            <a:endParaRPr sz="2800" b="1" dirty="0">
              <a:latin typeface="Calibri"/>
              <a:cs typeface="Calibri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BC165D81-8564-B6AC-BBDF-9FED71427C8F}"/>
              </a:ext>
            </a:extLst>
          </p:cNvPr>
          <p:cNvSpPr txBox="1"/>
          <p:nvPr/>
        </p:nvSpPr>
        <p:spPr>
          <a:xfrm>
            <a:off x="1043540" y="1055143"/>
            <a:ext cx="7762240" cy="3409315"/>
          </a:xfrm>
          <a:prstGeom prst="rect">
            <a:avLst/>
          </a:prstGeom>
          <a:solidFill>
            <a:srgbClr val="FFCC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1810"/>
              </a:spcBef>
            </a:pPr>
            <a:r>
              <a:rPr sz="1800" spc="-10" dirty="0">
                <a:solidFill>
                  <a:srgbClr val="001F5F"/>
                </a:solidFill>
                <a:latin typeface="Lucida Sans Unicode"/>
                <a:cs typeface="Lucida Sans Unicode"/>
              </a:rPr>
              <a:t>La</a:t>
            </a:r>
            <a:r>
              <a:rPr sz="1800" spc="-2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45" dirty="0">
                <a:solidFill>
                  <a:srgbClr val="001F5F"/>
                </a:solidFill>
                <a:latin typeface="Lucida Sans Unicode"/>
                <a:cs typeface="Lucida Sans Unicode"/>
              </a:rPr>
              <a:t>ley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145" dirty="0">
                <a:solidFill>
                  <a:srgbClr val="001F5F"/>
                </a:solidFill>
                <a:latin typeface="Lucida Sans Unicode"/>
                <a:cs typeface="Lucida Sans Unicode"/>
              </a:rPr>
              <a:t>100/93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 creo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Lucida Sans Unicode"/>
                <a:cs typeface="Lucida Sans Unicode"/>
              </a:rPr>
              <a:t>en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Colombia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el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sistema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de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Seguridad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Social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Integral</a:t>
            </a:r>
            <a:endParaRPr sz="1800" dirty="0">
              <a:latin typeface="Lucida Sans Unicode"/>
              <a:cs typeface="Lucida Sans Unicode"/>
            </a:endParaRPr>
          </a:p>
          <a:p>
            <a:pPr marL="90805">
              <a:lnSpc>
                <a:spcPct val="100000"/>
              </a:lnSpc>
            </a:pPr>
            <a:r>
              <a:rPr sz="1800" spc="-65" dirty="0">
                <a:solidFill>
                  <a:srgbClr val="001F5F"/>
                </a:solidFill>
                <a:latin typeface="Lucida Sans Unicode"/>
                <a:cs typeface="Lucida Sans Unicode"/>
              </a:rPr>
              <a:t>(</a:t>
            </a:r>
            <a:r>
              <a:rPr sz="1800" spc="5" dirty="0">
                <a:solidFill>
                  <a:srgbClr val="001F5F"/>
                </a:solidFill>
                <a:latin typeface="Lucida Sans Unicode"/>
                <a:cs typeface="Lucida Sans Unicode"/>
              </a:rPr>
              <a:t>SSS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I)</a:t>
            </a:r>
            <a:r>
              <a:rPr sz="1800" spc="-8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75" dirty="0">
                <a:solidFill>
                  <a:srgbClr val="001F5F"/>
                </a:solidFill>
                <a:latin typeface="Lucida Sans Unicode"/>
                <a:cs typeface="Lucida Sans Unicode"/>
              </a:rPr>
              <a:t>c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onstituido</a:t>
            </a:r>
            <a:r>
              <a:rPr sz="1800" spc="-13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por</a:t>
            </a:r>
            <a:r>
              <a:rPr sz="1800" spc="-10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t</a:t>
            </a:r>
            <a:r>
              <a:rPr sz="1800" spc="-60" dirty="0">
                <a:solidFill>
                  <a:srgbClr val="001F5F"/>
                </a:solidFill>
                <a:latin typeface="Lucida Sans Unicode"/>
                <a:cs typeface="Lucida Sans Unicode"/>
              </a:rPr>
              <a:t>r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e</a:t>
            </a:r>
            <a:r>
              <a:rPr sz="1800" spc="-25" dirty="0">
                <a:solidFill>
                  <a:srgbClr val="001F5F"/>
                </a:solidFill>
                <a:latin typeface="Lucida Sans Unicode"/>
                <a:cs typeface="Lucida Sans Unicode"/>
              </a:rPr>
              <a:t>s</a:t>
            </a:r>
            <a:r>
              <a:rPr sz="1800" spc="-10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45" dirty="0">
                <a:solidFill>
                  <a:srgbClr val="001F5F"/>
                </a:solidFill>
                <a:latin typeface="Lucida Sans Unicode"/>
                <a:cs typeface="Lucida Sans Unicode"/>
              </a:rPr>
              <a:t>r</a:t>
            </a:r>
            <a:r>
              <a:rPr sz="1800" spc="-65" dirty="0">
                <a:solidFill>
                  <a:srgbClr val="001F5F"/>
                </a:solidFill>
                <a:latin typeface="Lucida Sans Unicode"/>
                <a:cs typeface="Lucida Sans Unicode"/>
              </a:rPr>
              <a:t>e</a:t>
            </a:r>
            <a:r>
              <a:rPr sz="1800" spc="-80" dirty="0">
                <a:solidFill>
                  <a:srgbClr val="001F5F"/>
                </a:solidFill>
                <a:latin typeface="Lucida Sans Unicode"/>
                <a:cs typeface="Lucida Sans Unicode"/>
              </a:rPr>
              <a:t>g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ímenes</a:t>
            </a:r>
            <a:r>
              <a:rPr sz="1800" spc="-90" dirty="0">
                <a:solidFill>
                  <a:srgbClr val="001F5F"/>
                </a:solidFill>
                <a:latin typeface="Lucida Sans Unicode"/>
                <a:cs typeface="Lucida Sans Unicode"/>
              </a:rPr>
              <a:t>:</a:t>
            </a:r>
            <a:endParaRPr sz="180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 dirty="0">
              <a:latin typeface="Lucida Sans Unicode"/>
              <a:cs typeface="Lucida Sans Unicode"/>
            </a:endParaRPr>
          </a:p>
          <a:p>
            <a:pPr marL="433705" indent="-343535">
              <a:lnSpc>
                <a:spcPct val="100000"/>
              </a:lnSpc>
              <a:buSzPct val="55555"/>
              <a:buFont typeface="Symbol"/>
              <a:buChar char=""/>
              <a:tabLst>
                <a:tab pos="433705" algn="l"/>
                <a:tab pos="434340" algn="l"/>
              </a:tabLst>
            </a:pPr>
            <a:r>
              <a:rPr sz="1800" spc="-45" dirty="0">
                <a:solidFill>
                  <a:srgbClr val="001F5F"/>
                </a:solidFill>
                <a:latin typeface="Lucida Sans Unicode"/>
                <a:cs typeface="Lucida Sans Unicode"/>
              </a:rPr>
              <a:t>Régi</a:t>
            </a:r>
            <a:r>
              <a:rPr sz="1800" spc="-70" dirty="0">
                <a:solidFill>
                  <a:srgbClr val="001F5F"/>
                </a:solidFill>
                <a:latin typeface="Lucida Sans Unicode"/>
                <a:cs typeface="Lucida Sans Unicode"/>
              </a:rPr>
              <a:t>m</a:t>
            </a:r>
            <a:r>
              <a:rPr sz="1800" spc="-10" dirty="0">
                <a:solidFill>
                  <a:srgbClr val="001F5F"/>
                </a:solidFill>
                <a:latin typeface="Lucida Sans Unicode"/>
                <a:cs typeface="Lucida Sans Unicode"/>
              </a:rPr>
              <a:t>e</a:t>
            </a:r>
            <a:r>
              <a:rPr sz="1800" spc="-5" dirty="0">
                <a:solidFill>
                  <a:srgbClr val="001F5F"/>
                </a:solidFill>
                <a:latin typeface="Lucida Sans Unicode"/>
                <a:cs typeface="Lucida Sans Unicode"/>
              </a:rPr>
              <a:t>n</a:t>
            </a:r>
            <a:r>
              <a:rPr sz="1800" spc="-12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20" dirty="0">
                <a:solidFill>
                  <a:srgbClr val="001F5F"/>
                </a:solidFill>
                <a:latin typeface="Lucida Sans Unicode"/>
                <a:cs typeface="Lucida Sans Unicode"/>
              </a:rPr>
              <a:t>Pe</a:t>
            </a:r>
            <a:r>
              <a:rPr sz="1800" spc="15" dirty="0">
                <a:solidFill>
                  <a:srgbClr val="001F5F"/>
                </a:solidFill>
                <a:latin typeface="Lucida Sans Unicode"/>
                <a:cs typeface="Lucida Sans Unicode"/>
              </a:rPr>
              <a:t>n</a:t>
            </a:r>
            <a:r>
              <a:rPr sz="1800" spc="-85" dirty="0">
                <a:solidFill>
                  <a:srgbClr val="001F5F"/>
                </a:solidFill>
                <a:latin typeface="Lucida Sans Unicode"/>
                <a:cs typeface="Lucida Sans Unicode"/>
              </a:rPr>
              <a:t>s</a:t>
            </a:r>
            <a:r>
              <a:rPr sz="1800" spc="-45" dirty="0">
                <a:solidFill>
                  <a:srgbClr val="001F5F"/>
                </a:solidFill>
                <a:latin typeface="Lucida Sans Unicode"/>
                <a:cs typeface="Lucida Sans Unicode"/>
              </a:rPr>
              <a:t>i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onal.</a:t>
            </a:r>
            <a:endParaRPr sz="1800" dirty="0">
              <a:latin typeface="Lucida Sans Unicode"/>
              <a:cs typeface="Lucida Sans Unicode"/>
            </a:endParaRPr>
          </a:p>
          <a:p>
            <a:pPr marL="433705" indent="-343535">
              <a:lnSpc>
                <a:spcPct val="100000"/>
              </a:lnSpc>
              <a:spcBef>
                <a:spcPts val="1875"/>
              </a:spcBef>
              <a:buSzPct val="55555"/>
              <a:buFont typeface="Symbol"/>
              <a:buChar char=""/>
              <a:tabLst>
                <a:tab pos="433705" algn="l"/>
                <a:tab pos="434340" algn="l"/>
              </a:tabLst>
            </a:pPr>
            <a:r>
              <a:rPr sz="1800" spc="-45" dirty="0">
                <a:solidFill>
                  <a:srgbClr val="001F5F"/>
                </a:solidFill>
                <a:latin typeface="Lucida Sans Unicode"/>
                <a:cs typeface="Lucida Sans Unicode"/>
              </a:rPr>
              <a:t>Régi</a:t>
            </a:r>
            <a:r>
              <a:rPr sz="1800" spc="-70" dirty="0">
                <a:solidFill>
                  <a:srgbClr val="001F5F"/>
                </a:solidFill>
                <a:latin typeface="Lucida Sans Unicode"/>
                <a:cs typeface="Lucida Sans Unicode"/>
              </a:rPr>
              <a:t>m</a:t>
            </a:r>
            <a:r>
              <a:rPr sz="1800" spc="-10" dirty="0">
                <a:solidFill>
                  <a:srgbClr val="001F5F"/>
                </a:solidFill>
                <a:latin typeface="Lucida Sans Unicode"/>
                <a:cs typeface="Lucida Sans Unicode"/>
              </a:rPr>
              <a:t>e</a:t>
            </a:r>
            <a:r>
              <a:rPr sz="1800" spc="-5" dirty="0">
                <a:solidFill>
                  <a:srgbClr val="001F5F"/>
                </a:solidFill>
                <a:latin typeface="Lucida Sans Unicode"/>
                <a:cs typeface="Lucida Sans Unicode"/>
              </a:rPr>
              <a:t>n</a:t>
            </a:r>
            <a:r>
              <a:rPr sz="1800" spc="-12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50" dirty="0">
                <a:solidFill>
                  <a:srgbClr val="001F5F"/>
                </a:solidFill>
                <a:latin typeface="Lucida Sans Unicode"/>
                <a:cs typeface="Lucida Sans Unicode"/>
              </a:rPr>
              <a:t>salud.</a:t>
            </a:r>
            <a:endParaRPr sz="1800" dirty="0">
              <a:latin typeface="Lucida Sans Unicode"/>
              <a:cs typeface="Lucida Sans Unicode"/>
            </a:endParaRPr>
          </a:p>
          <a:p>
            <a:pPr marL="433705" indent="-343535">
              <a:lnSpc>
                <a:spcPct val="100000"/>
              </a:lnSpc>
              <a:spcBef>
                <a:spcPts val="1860"/>
              </a:spcBef>
              <a:buSzPct val="55555"/>
              <a:buFont typeface="Symbol"/>
              <a:buChar char=""/>
              <a:tabLst>
                <a:tab pos="433705" algn="l"/>
                <a:tab pos="434340" algn="l"/>
              </a:tabLst>
            </a:pPr>
            <a:r>
              <a:rPr sz="1800" spc="-45" dirty="0">
                <a:solidFill>
                  <a:srgbClr val="001F5F"/>
                </a:solidFill>
                <a:latin typeface="Lucida Sans Unicode"/>
                <a:cs typeface="Lucida Sans Unicode"/>
              </a:rPr>
              <a:t>Régi</a:t>
            </a:r>
            <a:r>
              <a:rPr sz="1800" spc="-70" dirty="0">
                <a:solidFill>
                  <a:srgbClr val="001F5F"/>
                </a:solidFill>
                <a:latin typeface="Lucida Sans Unicode"/>
                <a:cs typeface="Lucida Sans Unicode"/>
              </a:rPr>
              <a:t>m</a:t>
            </a:r>
            <a:r>
              <a:rPr sz="1800" spc="-10" dirty="0">
                <a:solidFill>
                  <a:srgbClr val="001F5F"/>
                </a:solidFill>
                <a:latin typeface="Lucida Sans Unicode"/>
                <a:cs typeface="Lucida Sans Unicode"/>
              </a:rPr>
              <a:t>e</a:t>
            </a:r>
            <a:r>
              <a:rPr sz="1800" spc="-5" dirty="0">
                <a:solidFill>
                  <a:srgbClr val="001F5F"/>
                </a:solidFill>
                <a:latin typeface="Lucida Sans Unicode"/>
                <a:cs typeface="Lucida Sans Unicode"/>
              </a:rPr>
              <a:t>n</a:t>
            </a:r>
            <a:r>
              <a:rPr sz="1800" spc="-12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45" dirty="0">
                <a:solidFill>
                  <a:srgbClr val="001F5F"/>
                </a:solidFill>
                <a:latin typeface="Lucida Sans Unicode"/>
                <a:cs typeface="Lucida Sans Unicode"/>
              </a:rPr>
              <a:t>Rie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s</a:t>
            </a:r>
            <a:r>
              <a:rPr sz="1800" spc="-75" dirty="0">
                <a:solidFill>
                  <a:srgbClr val="001F5F"/>
                </a:solidFill>
                <a:latin typeface="Lucida Sans Unicode"/>
                <a:cs typeface="Lucida Sans Unicode"/>
              </a:rPr>
              <a:t>gos</a:t>
            </a:r>
            <a:r>
              <a:rPr sz="1800" spc="-11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45" dirty="0">
                <a:solidFill>
                  <a:srgbClr val="001F5F"/>
                </a:solidFill>
                <a:latin typeface="Lucida Sans Unicode"/>
                <a:cs typeface="Lucida Sans Unicode"/>
              </a:rPr>
              <a:t>P</a:t>
            </a:r>
            <a:r>
              <a:rPr sz="1800" spc="-10" dirty="0">
                <a:solidFill>
                  <a:srgbClr val="001F5F"/>
                </a:solidFill>
                <a:latin typeface="Lucida Sans Unicode"/>
                <a:cs typeface="Lucida Sans Unicode"/>
              </a:rPr>
              <a:t>r</a:t>
            </a:r>
            <a:r>
              <a:rPr sz="1800" spc="-45" dirty="0">
                <a:solidFill>
                  <a:srgbClr val="001F5F"/>
                </a:solidFill>
                <a:latin typeface="Lucida Sans Unicode"/>
                <a:cs typeface="Lucida Sans Unicode"/>
              </a:rPr>
              <a:t>o</a:t>
            </a:r>
            <a:r>
              <a:rPr sz="1800" spc="-25" dirty="0">
                <a:solidFill>
                  <a:srgbClr val="001F5F"/>
                </a:solidFill>
                <a:latin typeface="Lucida Sans Unicode"/>
                <a:cs typeface="Lucida Sans Unicode"/>
              </a:rPr>
              <a:t>f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esio</a:t>
            </a:r>
            <a:r>
              <a:rPr sz="1800" spc="-5" dirty="0">
                <a:solidFill>
                  <a:srgbClr val="001F5F"/>
                </a:solidFill>
                <a:latin typeface="Lucida Sans Unicode"/>
                <a:cs typeface="Lucida Sans Unicode"/>
              </a:rPr>
              <a:t>n</a:t>
            </a:r>
            <a:r>
              <a:rPr sz="1800" spc="-10" dirty="0">
                <a:solidFill>
                  <a:srgbClr val="001F5F"/>
                </a:solidFill>
                <a:latin typeface="Lucida Sans Unicode"/>
                <a:cs typeface="Lucida Sans Unicode"/>
              </a:rPr>
              <a:t>a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le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s</a:t>
            </a:r>
            <a:r>
              <a:rPr sz="1800" spc="-95" dirty="0">
                <a:solidFill>
                  <a:srgbClr val="001F5F"/>
                </a:solidFill>
                <a:latin typeface="Lucida Sans Unicode"/>
                <a:cs typeface="Lucida Sans Unicode"/>
              </a:rPr>
              <a:t>.</a:t>
            </a:r>
            <a:endParaRPr sz="1800" dirty="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2596810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6">
            <a:extLst>
              <a:ext uri="{FF2B5EF4-FFF2-40B4-BE49-F238E27FC236}">
                <a16:creationId xmlns:a16="http://schemas.microsoft.com/office/drawing/2014/main" id="{683FF11E-5DCC-9681-A567-E32A5BBF999B}"/>
              </a:ext>
            </a:extLst>
          </p:cNvPr>
          <p:cNvSpPr txBox="1"/>
          <p:nvPr/>
        </p:nvSpPr>
        <p:spPr>
          <a:xfrm>
            <a:off x="206668" y="1130595"/>
            <a:ext cx="6801717" cy="5491247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001F5F"/>
                </a:solidFill>
                <a:latin typeface="Tahoma"/>
                <a:cs typeface="Tahoma"/>
              </a:rPr>
              <a:t>Régimen</a:t>
            </a:r>
            <a:r>
              <a:rPr sz="1800" b="1" spc="-95" dirty="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sz="1800" b="1" spc="-15" dirty="0">
                <a:solidFill>
                  <a:srgbClr val="001F5F"/>
                </a:solidFill>
                <a:latin typeface="Tahoma"/>
                <a:cs typeface="Tahoma"/>
              </a:rPr>
              <a:t>Pensional:</a:t>
            </a:r>
            <a:endParaRPr sz="1800" dirty="0">
              <a:latin typeface="Tahoma"/>
              <a:cs typeface="Tahoma"/>
            </a:endParaRPr>
          </a:p>
          <a:p>
            <a:pPr marL="12700" marR="307975">
              <a:lnSpc>
                <a:spcPts val="4320"/>
              </a:lnSpc>
              <a:spcBef>
                <a:spcPts val="500"/>
              </a:spcBef>
            </a:pP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Ampara</a:t>
            </a:r>
            <a:r>
              <a:rPr sz="1800" spc="-10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al</a:t>
            </a:r>
            <a:r>
              <a:rPr sz="1800" spc="-10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trabajador</a:t>
            </a:r>
            <a:r>
              <a:rPr sz="1800" spc="-10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contra</a:t>
            </a:r>
            <a:r>
              <a:rPr sz="1800" spc="-8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50" dirty="0">
                <a:solidFill>
                  <a:srgbClr val="001F5F"/>
                </a:solidFill>
                <a:latin typeface="Lucida Sans Unicode"/>
                <a:cs typeface="Lucida Sans Unicode"/>
              </a:rPr>
              <a:t>contingencias</a:t>
            </a:r>
            <a:r>
              <a:rPr sz="1800" spc="-8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de</a:t>
            </a:r>
            <a:r>
              <a:rPr sz="1800" spc="-11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75" dirty="0">
                <a:solidFill>
                  <a:srgbClr val="001F5F"/>
                </a:solidFill>
                <a:latin typeface="Lucida Sans Unicode"/>
                <a:cs typeface="Lucida Sans Unicode"/>
              </a:rPr>
              <a:t>vejez,</a:t>
            </a:r>
            <a:r>
              <a:rPr sz="1800" spc="-11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55" dirty="0">
                <a:solidFill>
                  <a:srgbClr val="001F5F"/>
                </a:solidFill>
                <a:latin typeface="Lucida Sans Unicode"/>
                <a:cs typeface="Lucida Sans Unicode"/>
              </a:rPr>
              <a:t>invalidez</a:t>
            </a:r>
            <a:r>
              <a:rPr sz="1800" spc="-13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y</a:t>
            </a:r>
            <a:r>
              <a:rPr sz="1800" spc="-9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muerte. </a:t>
            </a:r>
            <a:r>
              <a:rPr sz="1800" spc="-55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001F5F"/>
                </a:solidFill>
                <a:latin typeface="Lucida Sans Unicode"/>
                <a:cs typeface="Lucida Sans Unicode"/>
              </a:rPr>
              <a:t>El</a:t>
            </a:r>
            <a:r>
              <a:rPr sz="1800" spc="-114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aporte</a:t>
            </a:r>
            <a:r>
              <a:rPr sz="1800" spc="-10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es</a:t>
            </a:r>
            <a:r>
              <a:rPr sz="1800" spc="-10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del</a:t>
            </a:r>
            <a:r>
              <a:rPr sz="1800" spc="-11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20" dirty="0">
                <a:solidFill>
                  <a:srgbClr val="001F5F"/>
                </a:solidFill>
                <a:latin typeface="Lucida Sans Unicode"/>
                <a:cs typeface="Lucida Sans Unicode"/>
              </a:rPr>
              <a:t>16%</a:t>
            </a:r>
            <a:r>
              <a:rPr sz="1800" spc="-11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sobre</a:t>
            </a:r>
            <a:r>
              <a:rPr sz="1800" spc="-114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el</a:t>
            </a:r>
            <a:r>
              <a:rPr sz="1800" spc="-10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salario</a:t>
            </a:r>
            <a:r>
              <a:rPr sz="1800" spc="-11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del</a:t>
            </a:r>
            <a:r>
              <a:rPr sz="1800" spc="-114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trabajador</a:t>
            </a:r>
            <a:r>
              <a:rPr sz="1800" spc="-10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repartido</a:t>
            </a:r>
            <a:r>
              <a:rPr sz="1800" spc="-10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55" dirty="0">
                <a:solidFill>
                  <a:srgbClr val="001F5F"/>
                </a:solidFill>
                <a:latin typeface="Lucida Sans Unicode"/>
                <a:cs typeface="Lucida Sans Unicode"/>
              </a:rPr>
              <a:t>así:</a:t>
            </a:r>
            <a:endParaRPr sz="180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1650" dirty="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buSzPct val="55555"/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Empleador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:</a:t>
            </a:r>
            <a:r>
              <a:rPr sz="1800" spc="-114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20" dirty="0">
                <a:solidFill>
                  <a:srgbClr val="001F5F"/>
                </a:solidFill>
                <a:latin typeface="Lucida Sans Unicode"/>
                <a:cs typeface="Lucida Sans Unicode"/>
              </a:rPr>
              <a:t>12%</a:t>
            </a:r>
            <a:endParaRPr sz="1800" dirty="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875"/>
              </a:spcBef>
              <a:buSzPct val="55555"/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1800" spc="-229" dirty="0">
                <a:solidFill>
                  <a:srgbClr val="001F5F"/>
                </a:solidFill>
                <a:latin typeface="Lucida Sans Unicode"/>
                <a:cs typeface="Lucida Sans Unicode"/>
              </a:rPr>
              <a:t>T</a:t>
            </a:r>
            <a:r>
              <a:rPr sz="1800" spc="-45" dirty="0">
                <a:solidFill>
                  <a:srgbClr val="001F5F"/>
                </a:solidFill>
                <a:latin typeface="Lucida Sans Unicode"/>
                <a:cs typeface="Lucida Sans Unicode"/>
              </a:rPr>
              <a:t>r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aba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jador:</a:t>
            </a:r>
            <a:r>
              <a:rPr sz="1800" spc="-114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80" dirty="0">
                <a:solidFill>
                  <a:srgbClr val="001F5F"/>
                </a:solidFill>
                <a:latin typeface="Lucida Sans Unicode"/>
                <a:cs typeface="Lucida Sans Unicode"/>
              </a:rPr>
              <a:t>4%</a:t>
            </a:r>
            <a:r>
              <a:rPr sz="1800" spc="-10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45" dirty="0">
                <a:solidFill>
                  <a:srgbClr val="001F5F"/>
                </a:solidFill>
                <a:latin typeface="Lucida Sans Unicode"/>
                <a:cs typeface="Lucida Sans Unicode"/>
              </a:rPr>
              <a:t>s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o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b</a:t>
            </a:r>
            <a:r>
              <a:rPr sz="1800" spc="-55" dirty="0">
                <a:solidFill>
                  <a:srgbClr val="001F5F"/>
                </a:solidFill>
                <a:latin typeface="Lucida Sans Unicode"/>
                <a:cs typeface="Lucida Sans Unicode"/>
              </a:rPr>
              <a:t>r</a:t>
            </a:r>
            <a:r>
              <a:rPr sz="1800" spc="5" dirty="0">
                <a:solidFill>
                  <a:srgbClr val="001F5F"/>
                </a:solidFill>
                <a:latin typeface="Lucida Sans Unicode"/>
                <a:cs typeface="Lucida Sans Unicode"/>
              </a:rPr>
              <a:t>e</a:t>
            </a:r>
            <a:r>
              <a:rPr sz="1800" spc="-10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su</a:t>
            </a:r>
            <a:r>
              <a:rPr sz="1800" spc="-114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salar</a:t>
            </a:r>
            <a:r>
              <a:rPr sz="1800" spc="-45" dirty="0">
                <a:solidFill>
                  <a:srgbClr val="001F5F"/>
                </a:solidFill>
                <a:latin typeface="Lucida Sans Unicode"/>
                <a:cs typeface="Lucida Sans Unicode"/>
              </a:rPr>
              <a:t>io</a:t>
            </a:r>
            <a:r>
              <a:rPr sz="1800" spc="-95" dirty="0">
                <a:solidFill>
                  <a:srgbClr val="001F5F"/>
                </a:solidFill>
                <a:latin typeface="Lucida Sans Unicode"/>
                <a:cs typeface="Lucida Sans Unicode"/>
              </a:rPr>
              <a:t>.</a:t>
            </a:r>
            <a:endParaRPr sz="180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5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001F5F"/>
                </a:solidFill>
                <a:latin typeface="Tahoma"/>
                <a:cs typeface="Tahoma"/>
              </a:rPr>
              <a:t>Fondo</a:t>
            </a:r>
            <a:r>
              <a:rPr sz="1800" b="1" spc="-80" dirty="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1F5F"/>
                </a:solidFill>
                <a:latin typeface="Tahoma"/>
                <a:cs typeface="Tahoma"/>
              </a:rPr>
              <a:t>de</a:t>
            </a:r>
            <a:r>
              <a:rPr sz="1800" b="1" spc="-75" dirty="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1F5F"/>
                </a:solidFill>
                <a:latin typeface="Tahoma"/>
                <a:cs typeface="Tahoma"/>
              </a:rPr>
              <a:t>solidaridad</a:t>
            </a:r>
            <a:r>
              <a:rPr sz="1800" b="1" spc="-90" dirty="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sz="1800" b="1" spc="5" dirty="0">
                <a:solidFill>
                  <a:srgbClr val="001F5F"/>
                </a:solidFill>
                <a:latin typeface="Tahoma"/>
                <a:cs typeface="Tahoma"/>
              </a:rPr>
              <a:t>pensional</a:t>
            </a:r>
            <a:endParaRPr sz="18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 dirty="0">
              <a:latin typeface="Tahoma"/>
              <a:cs typeface="Tahoma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Los trabajadores 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con </a:t>
            </a:r>
            <a:r>
              <a:rPr sz="1800" spc="-50" dirty="0">
                <a:solidFill>
                  <a:srgbClr val="001F5F"/>
                </a:solidFill>
                <a:latin typeface="Lucida Sans Unicode"/>
                <a:cs typeface="Lucida Sans Unicode"/>
              </a:rPr>
              <a:t>ingresos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salariales 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entre </a:t>
            </a:r>
            <a:r>
              <a:rPr sz="1800" spc="-110" dirty="0">
                <a:solidFill>
                  <a:srgbClr val="001F5F"/>
                </a:solidFill>
                <a:latin typeface="Lucida Sans Unicode"/>
                <a:cs typeface="Lucida Sans Unicode"/>
              </a:rPr>
              <a:t>4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y </a:t>
            </a:r>
            <a:r>
              <a:rPr sz="1800" spc="-110" dirty="0">
                <a:solidFill>
                  <a:srgbClr val="001F5F"/>
                </a:solidFill>
                <a:latin typeface="Lucida Sans Unicode"/>
                <a:cs typeface="Lucida Sans Unicode"/>
              </a:rPr>
              <a:t>16 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salarios mínimos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deben </a:t>
            </a:r>
            <a:r>
              <a:rPr sz="1800" spc="-50" dirty="0">
                <a:solidFill>
                  <a:srgbClr val="001F5F"/>
                </a:solidFill>
                <a:latin typeface="Lucida Sans Unicode"/>
                <a:cs typeface="Lucida Sans Unicode"/>
              </a:rPr>
              <a:t>realizar 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un 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aporte 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adicional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del </a:t>
            </a:r>
            <a:r>
              <a:rPr sz="1800" spc="15" dirty="0">
                <a:solidFill>
                  <a:srgbClr val="001F5F"/>
                </a:solidFill>
                <a:latin typeface="Lucida Sans Unicode"/>
                <a:cs typeface="Lucida Sans Unicode"/>
              </a:rPr>
              <a:t>1%. 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Quienes 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ganen </a:t>
            </a:r>
            <a:r>
              <a:rPr sz="1800" spc="-25" dirty="0">
                <a:solidFill>
                  <a:srgbClr val="001F5F"/>
                </a:solidFill>
                <a:latin typeface="Lucida Sans Unicode"/>
                <a:cs typeface="Lucida Sans Unicode"/>
              </a:rPr>
              <a:t>más 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de </a:t>
            </a:r>
            <a:r>
              <a:rPr sz="1800" spc="-110" dirty="0">
                <a:solidFill>
                  <a:srgbClr val="001F5F"/>
                </a:solidFill>
                <a:latin typeface="Lucida Sans Unicode"/>
                <a:cs typeface="Lucida Sans Unicode"/>
              </a:rPr>
              <a:t>16 </a:t>
            </a:r>
            <a:r>
              <a:rPr sz="1800" spc="-10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salarios</a:t>
            </a:r>
            <a:r>
              <a:rPr sz="1800" spc="-7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mínimos</a:t>
            </a:r>
            <a:r>
              <a:rPr sz="1800" spc="-6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deben</a:t>
            </a:r>
            <a:r>
              <a:rPr sz="1800" spc="-9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aportar</a:t>
            </a:r>
            <a:r>
              <a:rPr sz="1800" spc="-7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un</a:t>
            </a:r>
            <a:r>
              <a:rPr sz="1800" spc="-7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porcentaje</a:t>
            </a:r>
            <a:r>
              <a:rPr sz="1800" spc="-8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adicional</a:t>
            </a:r>
            <a:r>
              <a:rPr sz="1800" spc="-8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de</a:t>
            </a:r>
            <a:r>
              <a:rPr sz="1800" spc="-7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0,2%</a:t>
            </a:r>
            <a:r>
              <a:rPr sz="1800" spc="-8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por</a:t>
            </a:r>
            <a:r>
              <a:rPr sz="1800" spc="-7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001F5F"/>
                </a:solidFill>
                <a:latin typeface="Lucida Sans Unicode"/>
                <a:cs typeface="Lucida Sans Unicode"/>
              </a:rPr>
              <a:t>cada </a:t>
            </a:r>
            <a:r>
              <a:rPr sz="1800" spc="-56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salario</a:t>
            </a:r>
            <a:r>
              <a:rPr sz="1800" spc="-11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adicional</a:t>
            </a:r>
            <a:r>
              <a:rPr sz="1800" spc="-11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001F5F"/>
                </a:solidFill>
                <a:latin typeface="Lucida Sans Unicode"/>
                <a:cs typeface="Lucida Sans Unicode"/>
              </a:rPr>
              <a:t>hasta</a:t>
            </a:r>
            <a:r>
              <a:rPr sz="1800" spc="-110" dirty="0">
                <a:solidFill>
                  <a:srgbClr val="001F5F"/>
                </a:solidFill>
                <a:latin typeface="Lucida Sans Unicode"/>
                <a:cs typeface="Lucida Sans Unicode"/>
              </a:rPr>
              <a:t> 20</a:t>
            </a:r>
            <a:r>
              <a:rPr sz="1800" spc="-12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salarios</a:t>
            </a:r>
            <a:r>
              <a:rPr sz="1800" spc="-10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mínimos.</a:t>
            </a:r>
            <a:endParaRPr sz="1800" dirty="0">
              <a:latin typeface="Lucida Sans Unicode"/>
              <a:cs typeface="Lucida Sans Unicode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9F00BE2-5B3F-3DF5-4FF6-29B97B7610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48449" y="32843"/>
            <a:ext cx="688874" cy="985662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7B54C7D3-58AA-BEC6-059A-8958AC5C0466}"/>
              </a:ext>
            </a:extLst>
          </p:cNvPr>
          <p:cNvSpPr/>
          <p:nvPr/>
        </p:nvSpPr>
        <p:spPr>
          <a:xfrm>
            <a:off x="7021829" y="5076728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4DD42E6-22AB-8E54-BA74-8F77495742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839615" y="4276266"/>
            <a:ext cx="1352276" cy="236582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953B109-6E7A-634E-1CE6-91CC1B6181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04012" y="5636180"/>
            <a:ext cx="688874" cy="9856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B41B58-4687-DA54-448F-E230CEA22CD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sp>
        <p:nvSpPr>
          <p:cNvPr id="6" name="object 7">
            <a:extLst>
              <a:ext uri="{FF2B5EF4-FFF2-40B4-BE49-F238E27FC236}">
                <a16:creationId xmlns:a16="http://schemas.microsoft.com/office/drawing/2014/main" id="{2E340B94-4118-FD52-2768-2E7D9B9C8F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7327" y="412545"/>
            <a:ext cx="2907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solidFill>
                  <a:srgbClr val="001F5F"/>
                </a:solidFill>
                <a:latin typeface="Calibri"/>
                <a:cs typeface="Calibri"/>
              </a:rPr>
              <a:t>SEGURIDAD</a:t>
            </a:r>
            <a:r>
              <a:rPr sz="2800" b="1" spc="-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Calibri"/>
                <a:cs typeface="Calibri"/>
              </a:rPr>
              <a:t>SOCIAL</a:t>
            </a:r>
            <a:endParaRPr sz="28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1009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5164E3D-5075-4F3D-65F3-199462B39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E6E65114-00AF-1990-0539-2C433B6BF8E8}"/>
              </a:ext>
            </a:extLst>
          </p:cNvPr>
          <p:cNvSpPr/>
          <p:nvPr/>
        </p:nvSpPr>
        <p:spPr>
          <a:xfrm>
            <a:off x="6700570" y="5121957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C4FA558-8A5C-D9DB-1744-6A3D1CD5B8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700570" y="4492171"/>
            <a:ext cx="1352276" cy="236582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5425408-AE2D-BD9A-2822-7DFC5626EC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04012" y="5636180"/>
            <a:ext cx="688874" cy="98566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8BC3382-07E7-788D-EEA3-473AFEEA411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sp>
        <p:nvSpPr>
          <p:cNvPr id="5" name="object 6">
            <a:extLst>
              <a:ext uri="{FF2B5EF4-FFF2-40B4-BE49-F238E27FC236}">
                <a16:creationId xmlns:a16="http://schemas.microsoft.com/office/drawing/2014/main" id="{28E48BD5-993E-FAED-B756-98D6D47010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5858" y="350401"/>
            <a:ext cx="2907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solidFill>
                  <a:srgbClr val="001F5F"/>
                </a:solidFill>
                <a:latin typeface="Calibri"/>
                <a:cs typeface="Calibri"/>
              </a:rPr>
              <a:t>SEGURIDAD</a:t>
            </a:r>
            <a:r>
              <a:rPr sz="2800" b="1" spc="-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Calibri"/>
                <a:cs typeface="Calibri"/>
              </a:rPr>
              <a:t>SOCIAL</a:t>
            </a:r>
            <a:endParaRPr sz="2800" b="1" dirty="0">
              <a:latin typeface="Calibri"/>
              <a:cs typeface="Calibri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F135AA1B-BAA3-3D07-F7B3-3EB1E8C724A3}"/>
              </a:ext>
            </a:extLst>
          </p:cNvPr>
          <p:cNvSpPr txBox="1"/>
          <p:nvPr/>
        </p:nvSpPr>
        <p:spPr>
          <a:xfrm>
            <a:off x="775017" y="1736043"/>
            <a:ext cx="7593965" cy="2844165"/>
          </a:xfrm>
          <a:prstGeom prst="rect">
            <a:avLst/>
          </a:prstGeom>
          <a:solidFill>
            <a:srgbClr val="FFCCFF"/>
          </a:solidFill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001F5F"/>
                </a:solidFill>
                <a:latin typeface="Tahoma"/>
                <a:cs typeface="Tahoma"/>
              </a:rPr>
              <a:t>Régimen</a:t>
            </a:r>
            <a:r>
              <a:rPr sz="1800" b="1" spc="-95" dirty="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1F5F"/>
                </a:solidFill>
                <a:latin typeface="Tahoma"/>
                <a:cs typeface="Tahoma"/>
              </a:rPr>
              <a:t>de</a:t>
            </a:r>
            <a:r>
              <a:rPr sz="1800" b="1" spc="-95" dirty="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sz="1800" b="1" spc="-40" dirty="0">
                <a:solidFill>
                  <a:srgbClr val="001F5F"/>
                </a:solidFill>
                <a:latin typeface="Tahoma"/>
                <a:cs typeface="Tahoma"/>
              </a:rPr>
              <a:t>Salud: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Tahoma"/>
              <a:cs typeface="Tahoma"/>
            </a:endParaRPr>
          </a:p>
          <a:p>
            <a:pPr>
              <a:lnSpc>
                <a:spcPct val="100000"/>
              </a:lnSpc>
              <a:tabLst>
                <a:tab pos="1052830" algn="l"/>
                <a:tab pos="1463040" algn="l"/>
                <a:tab pos="2808605" algn="l"/>
                <a:tab pos="3718560" algn="l"/>
                <a:tab pos="5406390" algn="l"/>
                <a:tab pos="5899785" algn="l"/>
                <a:tab pos="7442834" algn="l"/>
              </a:tabLst>
            </a:pPr>
            <a:r>
              <a:rPr sz="1800" spc="45" dirty="0">
                <a:solidFill>
                  <a:srgbClr val="001F5F"/>
                </a:solidFill>
                <a:latin typeface="Lucida Sans Unicode"/>
                <a:cs typeface="Lucida Sans Unicode"/>
              </a:rPr>
              <a:t>P</a:t>
            </a:r>
            <a:r>
              <a:rPr sz="1800" spc="-10" dirty="0">
                <a:solidFill>
                  <a:srgbClr val="001F5F"/>
                </a:solidFill>
                <a:latin typeface="Lucida Sans Unicode"/>
                <a:cs typeface="Lucida Sans Unicode"/>
              </a:rPr>
              <a:t>r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ot</a:t>
            </a:r>
            <a:r>
              <a:rPr sz="1800" spc="-70" dirty="0">
                <a:solidFill>
                  <a:srgbClr val="001F5F"/>
                </a:solidFill>
                <a:latin typeface="Lucida Sans Unicode"/>
                <a:cs typeface="Lucida Sans Unicode"/>
              </a:rPr>
              <a:t>e</a:t>
            </a:r>
            <a:r>
              <a:rPr sz="1800" spc="-65" dirty="0">
                <a:solidFill>
                  <a:srgbClr val="001F5F"/>
                </a:solidFill>
                <a:latin typeface="Lucida Sans Unicode"/>
                <a:cs typeface="Lucida Sans Unicode"/>
              </a:rPr>
              <a:t>g</a:t>
            </a:r>
            <a:r>
              <a:rPr sz="1800" spc="5" dirty="0">
                <a:solidFill>
                  <a:srgbClr val="001F5F"/>
                </a:solidFill>
                <a:latin typeface="Lucida Sans Unicode"/>
                <a:cs typeface="Lucida Sans Unicode"/>
              </a:rPr>
              <a:t>e</a:t>
            </a:r>
            <a:r>
              <a:rPr sz="1800" dirty="0">
                <a:solidFill>
                  <a:srgbClr val="001F5F"/>
                </a:solidFill>
                <a:latin typeface="Lucida Sans Unicode"/>
                <a:cs typeface="Lucida Sans Unicode"/>
              </a:rPr>
              <a:t>	</a:t>
            </a:r>
            <a:r>
              <a:rPr sz="1800" spc="-50" dirty="0">
                <a:solidFill>
                  <a:srgbClr val="001F5F"/>
                </a:solidFill>
                <a:latin typeface="Lucida Sans Unicode"/>
                <a:cs typeface="Lucida Sans Unicode"/>
              </a:rPr>
              <a:t>a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l</a:t>
            </a:r>
            <a:r>
              <a:rPr sz="1800" dirty="0">
                <a:solidFill>
                  <a:srgbClr val="001F5F"/>
                </a:solidFill>
                <a:latin typeface="Lucida Sans Unicode"/>
                <a:cs typeface="Lucida Sans Unicode"/>
              </a:rPr>
              <a:t>	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t</a:t>
            </a:r>
            <a:r>
              <a:rPr sz="1800" spc="-45" dirty="0">
                <a:solidFill>
                  <a:srgbClr val="001F5F"/>
                </a:solidFill>
                <a:latin typeface="Lucida Sans Unicode"/>
                <a:cs typeface="Lucida Sans Unicode"/>
              </a:rPr>
              <a:t>r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aba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jador</a:t>
            </a:r>
            <a:r>
              <a:rPr sz="1800" dirty="0">
                <a:solidFill>
                  <a:srgbClr val="001F5F"/>
                </a:solidFill>
                <a:latin typeface="Lucida Sans Unicode"/>
                <a:cs typeface="Lucida Sans Unicode"/>
              </a:rPr>
              <a:t>	</a:t>
            </a:r>
            <a:r>
              <a:rPr sz="1800" spc="-45" dirty="0">
                <a:solidFill>
                  <a:srgbClr val="001F5F"/>
                </a:solidFill>
                <a:latin typeface="Lucida Sans Unicode"/>
                <a:cs typeface="Lucida Sans Unicode"/>
              </a:rPr>
              <a:t>c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o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nt</a:t>
            </a:r>
            <a:r>
              <a:rPr sz="1800" spc="-60" dirty="0">
                <a:solidFill>
                  <a:srgbClr val="001F5F"/>
                </a:solidFill>
                <a:latin typeface="Lucida Sans Unicode"/>
                <a:cs typeface="Lucida Sans Unicode"/>
              </a:rPr>
              <a:t>r</a:t>
            </a:r>
            <a:r>
              <a:rPr sz="1800" spc="5" dirty="0">
                <a:solidFill>
                  <a:srgbClr val="001F5F"/>
                </a:solidFill>
                <a:latin typeface="Lucida Sans Unicode"/>
                <a:cs typeface="Lucida Sans Unicode"/>
              </a:rPr>
              <a:t>a</a:t>
            </a:r>
            <a:r>
              <a:rPr sz="1800" dirty="0">
                <a:solidFill>
                  <a:srgbClr val="001F5F"/>
                </a:solidFill>
                <a:latin typeface="Lucida Sans Unicode"/>
                <a:cs typeface="Lucida Sans Unicode"/>
              </a:rPr>
              <a:t>	</a:t>
            </a:r>
            <a:r>
              <a:rPr sz="1800" spc="-45" dirty="0">
                <a:solidFill>
                  <a:srgbClr val="001F5F"/>
                </a:solidFill>
                <a:latin typeface="Lucida Sans Unicode"/>
                <a:cs typeface="Lucida Sans Unicode"/>
              </a:rPr>
              <a:t>continge</a:t>
            </a:r>
            <a:r>
              <a:rPr sz="1800" spc="-60" dirty="0">
                <a:solidFill>
                  <a:srgbClr val="001F5F"/>
                </a:solidFill>
                <a:latin typeface="Lucida Sans Unicode"/>
                <a:cs typeface="Lucida Sans Unicode"/>
              </a:rPr>
              <a:t>n</a:t>
            </a:r>
            <a:r>
              <a:rPr sz="1800" spc="-45" dirty="0">
                <a:solidFill>
                  <a:srgbClr val="001F5F"/>
                </a:solidFill>
                <a:latin typeface="Lucida Sans Unicode"/>
                <a:cs typeface="Lucida Sans Unicode"/>
              </a:rPr>
              <a:t>ci</a:t>
            </a:r>
            <a:r>
              <a:rPr sz="1800" spc="-65" dirty="0">
                <a:solidFill>
                  <a:srgbClr val="001F5F"/>
                </a:solidFill>
                <a:latin typeface="Lucida Sans Unicode"/>
                <a:cs typeface="Lucida Sans Unicode"/>
              </a:rPr>
              <a:t>a</a:t>
            </a:r>
            <a:r>
              <a:rPr sz="1800" spc="-60" dirty="0">
                <a:solidFill>
                  <a:srgbClr val="001F5F"/>
                </a:solidFill>
                <a:latin typeface="Lucida Sans Unicode"/>
                <a:cs typeface="Lucida Sans Unicode"/>
              </a:rPr>
              <a:t>s</a:t>
            </a:r>
            <a:r>
              <a:rPr sz="1800" dirty="0">
                <a:solidFill>
                  <a:srgbClr val="001F5F"/>
                </a:solidFill>
                <a:latin typeface="Lucida Sans Unicode"/>
                <a:cs typeface="Lucida Sans Unicode"/>
              </a:rPr>
              <a:t>	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de</a:t>
            </a:r>
            <a:r>
              <a:rPr sz="1800" dirty="0">
                <a:solidFill>
                  <a:srgbClr val="001F5F"/>
                </a:solidFill>
                <a:latin typeface="Lucida Sans Unicode"/>
                <a:cs typeface="Lucida Sans Unicode"/>
              </a:rPr>
              <a:t>	</a:t>
            </a:r>
            <a:r>
              <a:rPr sz="1800" spc="10" dirty="0">
                <a:solidFill>
                  <a:srgbClr val="001F5F"/>
                </a:solidFill>
                <a:latin typeface="Lucida Sans Unicode"/>
                <a:cs typeface="Lucida Sans Unicode"/>
              </a:rPr>
              <a:t>e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nfermedad</a:t>
            </a:r>
            <a:r>
              <a:rPr sz="1800" dirty="0">
                <a:solidFill>
                  <a:srgbClr val="001F5F"/>
                </a:solidFill>
                <a:latin typeface="Lucida Sans Unicode"/>
                <a:cs typeface="Lucida Sans Unicode"/>
              </a:rPr>
              <a:t>	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o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maternidad.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solidFill>
                  <a:srgbClr val="001F5F"/>
                </a:solidFill>
                <a:latin typeface="Lucida Sans Unicode"/>
                <a:cs typeface="Lucida Sans Unicode"/>
              </a:rPr>
              <a:t>El</a:t>
            </a:r>
            <a:r>
              <a:rPr sz="1800" spc="-114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aporte</a:t>
            </a:r>
            <a:r>
              <a:rPr sz="1800" spc="-10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es</a:t>
            </a:r>
            <a:r>
              <a:rPr sz="1800" spc="-9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del</a:t>
            </a:r>
            <a:r>
              <a:rPr sz="1800" spc="-114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12.5%</a:t>
            </a:r>
            <a:r>
              <a:rPr sz="1800" spc="-114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sobre</a:t>
            </a:r>
            <a:r>
              <a:rPr sz="1800" spc="-11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el</a:t>
            </a:r>
            <a:r>
              <a:rPr sz="1800" spc="-10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salario</a:t>
            </a:r>
            <a:r>
              <a:rPr sz="1800" spc="-10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del</a:t>
            </a:r>
            <a:r>
              <a:rPr sz="1800" spc="-11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trabajador</a:t>
            </a:r>
            <a:r>
              <a:rPr sz="1800" spc="-10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repartido</a:t>
            </a:r>
            <a:r>
              <a:rPr sz="1800" spc="-9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55" dirty="0">
                <a:solidFill>
                  <a:srgbClr val="001F5F"/>
                </a:solidFill>
                <a:latin typeface="Lucida Sans Unicode"/>
                <a:cs typeface="Lucida Sans Unicode"/>
              </a:rPr>
              <a:t>así: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Lucida Sans Unicode"/>
              <a:cs typeface="Lucida Sans Unicode"/>
            </a:endParaRPr>
          </a:p>
          <a:p>
            <a:pPr marL="342265" indent="-342265">
              <a:lnSpc>
                <a:spcPct val="100000"/>
              </a:lnSpc>
              <a:spcBef>
                <a:spcPts val="5"/>
              </a:spcBef>
              <a:buSzPct val="55555"/>
              <a:buFont typeface="Symbol"/>
              <a:buChar char=""/>
              <a:tabLst>
                <a:tab pos="342265" algn="l"/>
                <a:tab pos="342900" algn="l"/>
              </a:tabLst>
            </a:pP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Empleador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:</a:t>
            </a:r>
            <a:r>
              <a:rPr sz="1800" spc="-114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105" dirty="0">
                <a:solidFill>
                  <a:srgbClr val="001F5F"/>
                </a:solidFill>
                <a:latin typeface="Lucida Sans Unicode"/>
                <a:cs typeface="Lucida Sans Unicode"/>
              </a:rPr>
              <a:t>8.5</a:t>
            </a:r>
            <a:r>
              <a:rPr sz="1800" spc="275" dirty="0">
                <a:solidFill>
                  <a:srgbClr val="001F5F"/>
                </a:solidFill>
                <a:latin typeface="Lucida Sans Unicode"/>
                <a:cs typeface="Lucida Sans Unicode"/>
              </a:rPr>
              <a:t>%</a:t>
            </a:r>
            <a:endParaRPr sz="1800">
              <a:latin typeface="Lucida Sans Unicode"/>
              <a:cs typeface="Lucida Sans Unicode"/>
            </a:endParaRPr>
          </a:p>
          <a:p>
            <a:pPr marL="342265" indent="-342265">
              <a:lnSpc>
                <a:spcPct val="100000"/>
              </a:lnSpc>
              <a:spcBef>
                <a:spcPts val="1870"/>
              </a:spcBef>
              <a:buSzPct val="55555"/>
              <a:buFont typeface="Symbol"/>
              <a:buChar char=""/>
              <a:tabLst>
                <a:tab pos="342265" algn="l"/>
                <a:tab pos="342900" algn="l"/>
              </a:tabLst>
            </a:pPr>
            <a:r>
              <a:rPr sz="1800" spc="-229" dirty="0">
                <a:solidFill>
                  <a:srgbClr val="001F5F"/>
                </a:solidFill>
                <a:latin typeface="Lucida Sans Unicode"/>
                <a:cs typeface="Lucida Sans Unicode"/>
              </a:rPr>
              <a:t>T</a:t>
            </a:r>
            <a:r>
              <a:rPr sz="1800" spc="-45" dirty="0">
                <a:solidFill>
                  <a:srgbClr val="001F5F"/>
                </a:solidFill>
                <a:latin typeface="Lucida Sans Unicode"/>
                <a:cs typeface="Lucida Sans Unicode"/>
              </a:rPr>
              <a:t>r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aba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jador:</a:t>
            </a:r>
            <a:r>
              <a:rPr sz="1800" spc="-114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80" dirty="0">
                <a:solidFill>
                  <a:srgbClr val="001F5F"/>
                </a:solidFill>
                <a:latin typeface="Lucida Sans Unicode"/>
                <a:cs typeface="Lucida Sans Unicode"/>
              </a:rPr>
              <a:t>4%</a:t>
            </a:r>
            <a:r>
              <a:rPr sz="1800" spc="-10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45" dirty="0">
                <a:solidFill>
                  <a:srgbClr val="001F5F"/>
                </a:solidFill>
                <a:latin typeface="Lucida Sans Unicode"/>
                <a:cs typeface="Lucida Sans Unicode"/>
              </a:rPr>
              <a:t>s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o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b</a:t>
            </a:r>
            <a:r>
              <a:rPr sz="1800" spc="-55" dirty="0">
                <a:solidFill>
                  <a:srgbClr val="001F5F"/>
                </a:solidFill>
                <a:latin typeface="Lucida Sans Unicode"/>
                <a:cs typeface="Lucida Sans Unicode"/>
              </a:rPr>
              <a:t>r</a:t>
            </a:r>
            <a:r>
              <a:rPr sz="1800" spc="5" dirty="0">
                <a:solidFill>
                  <a:srgbClr val="001F5F"/>
                </a:solidFill>
                <a:latin typeface="Lucida Sans Unicode"/>
                <a:cs typeface="Lucida Sans Unicode"/>
              </a:rPr>
              <a:t>e</a:t>
            </a:r>
            <a:r>
              <a:rPr sz="1800" spc="-10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su</a:t>
            </a:r>
            <a:r>
              <a:rPr sz="1800" spc="-114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salar</a:t>
            </a:r>
            <a:r>
              <a:rPr sz="1800" spc="-45" dirty="0">
                <a:solidFill>
                  <a:srgbClr val="001F5F"/>
                </a:solidFill>
                <a:latin typeface="Lucida Sans Unicode"/>
                <a:cs typeface="Lucida Sans Unicode"/>
              </a:rPr>
              <a:t>io</a:t>
            </a:r>
            <a:r>
              <a:rPr sz="1800" spc="-95" dirty="0">
                <a:solidFill>
                  <a:srgbClr val="001F5F"/>
                </a:solidFill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1960489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object 2">
            <a:extLst>
              <a:ext uri="{FF2B5EF4-FFF2-40B4-BE49-F238E27FC236}">
                <a16:creationId xmlns:a16="http://schemas.microsoft.com/office/drawing/2014/main" id="{E530BC8C-D406-2237-02A8-99CD2C6C7B29}"/>
              </a:ext>
            </a:extLst>
          </p:cNvPr>
          <p:cNvGrpSpPr/>
          <p:nvPr/>
        </p:nvGrpSpPr>
        <p:grpSpPr>
          <a:xfrm>
            <a:off x="379884" y="1567740"/>
            <a:ext cx="8384231" cy="5063816"/>
            <a:chOff x="696468" y="1513332"/>
            <a:chExt cx="7848600" cy="4596384"/>
          </a:xfrm>
        </p:grpSpPr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2791B87C-72D6-77E2-78B4-9C57497451A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0779" y="3742944"/>
              <a:ext cx="1353312" cy="2366772"/>
            </a:xfrm>
            <a:prstGeom prst="rect">
              <a:avLst/>
            </a:prstGeom>
          </p:spPr>
        </p:pic>
        <p:sp>
          <p:nvSpPr>
            <p:cNvPr id="13" name="object 5">
              <a:extLst>
                <a:ext uri="{FF2B5EF4-FFF2-40B4-BE49-F238E27FC236}">
                  <a16:creationId xmlns:a16="http://schemas.microsoft.com/office/drawing/2014/main" id="{B451D4FB-FB1D-BFA2-E134-4BE982F5D13B}"/>
                </a:ext>
              </a:extLst>
            </p:cNvPr>
            <p:cNvSpPr/>
            <p:nvPr/>
          </p:nvSpPr>
          <p:spPr>
            <a:xfrm>
              <a:off x="696468" y="1513332"/>
              <a:ext cx="7848600" cy="4086225"/>
            </a:xfrm>
            <a:custGeom>
              <a:avLst/>
              <a:gdLst/>
              <a:ahLst/>
              <a:cxnLst/>
              <a:rect l="l" t="t" r="r" b="b"/>
              <a:pathLst>
                <a:path w="7848600" h="4086225">
                  <a:moveTo>
                    <a:pt x="7848600" y="0"/>
                  </a:moveTo>
                  <a:lnTo>
                    <a:pt x="0" y="0"/>
                  </a:lnTo>
                  <a:lnTo>
                    <a:pt x="0" y="4085844"/>
                  </a:lnTo>
                  <a:lnTo>
                    <a:pt x="7848600" y="4085844"/>
                  </a:lnTo>
                  <a:lnTo>
                    <a:pt x="7848600" y="0"/>
                  </a:lnTo>
                  <a:close/>
                </a:path>
              </a:pathLst>
            </a:custGeom>
            <a:solidFill>
              <a:srgbClr val="FFE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BD2077F4-0D4A-6902-993A-782873036E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53427CB-CA0F-A342-92D0-F1CA8BC703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634" y="985662"/>
            <a:ext cx="6891740" cy="4660232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3D1B6821-B14C-04A9-AF99-8457E87D2522}"/>
              </a:ext>
            </a:extLst>
          </p:cNvPr>
          <p:cNvSpPr/>
          <p:nvPr/>
        </p:nvSpPr>
        <p:spPr>
          <a:xfrm>
            <a:off x="6940733" y="4694180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D3B2429-B61E-B6E4-222F-CA25643453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763807" y="3893382"/>
            <a:ext cx="1352276" cy="236582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5BA3C29-8797-7FE1-6304-931489EC2C0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29504" y="5076296"/>
            <a:ext cx="688874" cy="9856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6AF9F8F-0815-755F-9469-198D36B9225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B8FBA22C-4B9E-A1DE-A53D-48AFA58CE5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52693" y="266771"/>
            <a:ext cx="2907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solidFill>
                  <a:srgbClr val="001F5F"/>
                </a:solidFill>
                <a:latin typeface="Calibri"/>
                <a:cs typeface="Calibri"/>
              </a:rPr>
              <a:t>SEGURIDAD</a:t>
            </a:r>
            <a:r>
              <a:rPr sz="2800" b="1" spc="-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Calibri"/>
                <a:cs typeface="Calibri"/>
              </a:rPr>
              <a:t>SOCIAL</a:t>
            </a:r>
            <a:endParaRPr sz="2800" b="1" dirty="0">
              <a:latin typeface="Calibri"/>
              <a:cs typeface="Calibri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5479F14F-DC90-6A4D-5CF2-166202F3A2E1}"/>
              </a:ext>
            </a:extLst>
          </p:cNvPr>
          <p:cNvSpPr txBox="1"/>
          <p:nvPr/>
        </p:nvSpPr>
        <p:spPr>
          <a:xfrm>
            <a:off x="828169" y="1600783"/>
            <a:ext cx="44621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El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cónyuge</a:t>
            </a:r>
            <a:r>
              <a:rPr sz="1800" spc="2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o compañero(a)</a:t>
            </a:r>
            <a:r>
              <a:rPr sz="18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permanente.</a:t>
            </a:r>
            <a:endParaRPr sz="1800" dirty="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  <a:tab pos="920750" algn="l"/>
                <a:tab pos="1644650" algn="l"/>
                <a:tab pos="2787650" algn="l"/>
                <a:tab pos="3298190" algn="l"/>
              </a:tabLst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Los	hijos	menores	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de	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veinticinco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31F26A36-C726-7054-1BA2-95CC43307251}"/>
              </a:ext>
            </a:extLst>
          </p:cNvPr>
          <p:cNvSpPr txBox="1"/>
          <p:nvPr/>
        </p:nvSpPr>
        <p:spPr>
          <a:xfrm>
            <a:off x="1093805" y="2174823"/>
            <a:ext cx="29819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económicamente</a:t>
            </a:r>
            <a:r>
              <a:rPr sz="1800" spc="-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del</a:t>
            </a:r>
            <a:r>
              <a:rPr sz="1800" spc="-2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afiliado.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F7B4310-6C43-A975-2E44-DC6A41770C38}"/>
              </a:ext>
            </a:extLst>
          </p:cNvPr>
          <p:cNvSpPr txBox="1"/>
          <p:nvPr/>
        </p:nvSpPr>
        <p:spPr>
          <a:xfrm>
            <a:off x="748182" y="2458597"/>
            <a:ext cx="3512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  <a:tab pos="835025" algn="l"/>
                <a:tab pos="1472565" algn="l"/>
                <a:tab pos="1896110" algn="l"/>
                <a:tab pos="2990215" algn="l"/>
              </a:tabLst>
            </a:pP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Lo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	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h</a:t>
            </a:r>
            <a:r>
              <a:rPr sz="1800" spc="-15" dirty="0">
                <a:solidFill>
                  <a:srgbClr val="001F5F"/>
                </a:solidFill>
                <a:latin typeface="Arial MT"/>
                <a:cs typeface="Arial MT"/>
              </a:rPr>
              <a:t>i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j</a:t>
            </a:r>
            <a:r>
              <a:rPr sz="1800" spc="-15" dirty="0">
                <a:solidFill>
                  <a:srgbClr val="001F5F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s	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d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	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cu</a:t>
            </a:r>
            <a:r>
              <a:rPr sz="1800" spc="-15" dirty="0">
                <a:solidFill>
                  <a:srgbClr val="001F5F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</a:t>
            </a:r>
            <a:r>
              <a:rPr sz="1800" spc="-15" dirty="0">
                <a:solidFill>
                  <a:srgbClr val="001F5F"/>
                </a:solidFill>
                <a:latin typeface="Arial MT"/>
                <a:cs typeface="Arial MT"/>
              </a:rPr>
              <a:t>q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uier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	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edad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80E7B6F5-EE59-AE59-BDE9-AA385E3910E3}"/>
              </a:ext>
            </a:extLst>
          </p:cNvPr>
          <p:cNvSpPr txBox="1">
            <a:spLocks/>
          </p:cNvSpPr>
          <p:nvPr/>
        </p:nvSpPr>
        <p:spPr>
          <a:xfrm>
            <a:off x="637114" y="2764000"/>
            <a:ext cx="6456068" cy="31675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9085" algn="just">
              <a:lnSpc>
                <a:spcPct val="100000"/>
              </a:lnSpc>
              <a:spcBef>
                <a:spcPts val="100"/>
              </a:spcBef>
            </a:pPr>
            <a:r>
              <a:rPr lang="es-MX" sz="1800" spc="-5" dirty="0">
                <a:solidFill>
                  <a:srgbClr val="002060"/>
                </a:solidFill>
                <a:latin typeface="Arial MT"/>
              </a:rPr>
              <a:t>dependen</a:t>
            </a:r>
            <a:r>
              <a:rPr lang="es-MX" sz="1800" spc="5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económicamente</a:t>
            </a:r>
            <a:r>
              <a:rPr lang="es-MX" sz="1800" spc="2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del</a:t>
            </a:r>
            <a:r>
              <a:rPr lang="es-MX" sz="1800" spc="-1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afiliado.</a:t>
            </a:r>
          </a:p>
          <a:p>
            <a:pPr marL="299085" marR="5080" indent="-287020" algn="just">
              <a:lnSpc>
                <a:spcPct val="100000"/>
              </a:lnSpc>
              <a:tabLst>
                <a:tab pos="299720" algn="l"/>
              </a:tabLst>
            </a:pPr>
            <a:r>
              <a:rPr lang="es-MX" sz="1800" spc="-5" dirty="0">
                <a:solidFill>
                  <a:srgbClr val="002060"/>
                </a:solidFill>
                <a:latin typeface="Arial MT"/>
              </a:rPr>
              <a:t>Los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hijos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 del</a:t>
            </a:r>
            <a:r>
              <a:rPr lang="es-MX" sz="1800" spc="5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cónyuge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o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compañera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o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compañero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permanente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del 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afiliado,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menores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de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veinticinco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(25)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años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 y</a:t>
            </a:r>
            <a:r>
              <a:rPr lang="es-MX" sz="1800" spc="505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con</a:t>
            </a:r>
            <a:r>
              <a:rPr lang="es-MX" sz="1800" spc="505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incapacidad 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permanente</a:t>
            </a:r>
            <a:r>
              <a:rPr lang="es-MX" sz="1800" spc="15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10" dirty="0">
                <a:solidFill>
                  <a:srgbClr val="002060"/>
                </a:solidFill>
                <a:latin typeface="Arial MT"/>
              </a:rPr>
              <a:t>que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10" dirty="0">
                <a:solidFill>
                  <a:srgbClr val="002060"/>
                </a:solidFill>
                <a:latin typeface="Arial MT"/>
              </a:rPr>
              <a:t>dependan</a:t>
            </a:r>
            <a:r>
              <a:rPr lang="es-MX" sz="1800" spc="3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económicamente</a:t>
            </a:r>
            <a:r>
              <a:rPr lang="es-MX" sz="1800" spc="2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10" dirty="0">
                <a:solidFill>
                  <a:srgbClr val="002060"/>
                </a:solidFill>
                <a:latin typeface="Arial MT"/>
              </a:rPr>
              <a:t>del</a:t>
            </a:r>
            <a:r>
              <a:rPr lang="es-MX" sz="1800" spc="5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afiliado.</a:t>
            </a:r>
          </a:p>
          <a:p>
            <a:pPr marL="299085" marR="5715" indent="-287020" algn="just">
              <a:lnSpc>
                <a:spcPct val="100000"/>
              </a:lnSpc>
              <a:tabLst>
                <a:tab pos="299720" algn="l"/>
              </a:tabLst>
            </a:pPr>
            <a:r>
              <a:rPr lang="es-MX" sz="1800" spc="-5" dirty="0">
                <a:solidFill>
                  <a:srgbClr val="002060"/>
                </a:solidFill>
                <a:latin typeface="Arial MT"/>
              </a:rPr>
              <a:t>Los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hijos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 de</a:t>
            </a:r>
            <a:r>
              <a:rPr lang="es-MX" sz="1800" spc="5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beneficiarios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hijos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del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cotizante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que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dependan 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económicamente.</a:t>
            </a:r>
          </a:p>
          <a:p>
            <a:pPr marL="299085" marR="5715" indent="-287020" algn="just">
              <a:lnSpc>
                <a:spcPct val="100000"/>
              </a:lnSpc>
              <a:tabLst>
                <a:tab pos="299720" algn="l"/>
              </a:tabLst>
            </a:pPr>
            <a:r>
              <a:rPr lang="es-MX" sz="1800" dirty="0">
                <a:solidFill>
                  <a:srgbClr val="002060"/>
                </a:solidFill>
                <a:latin typeface="Arial MT"/>
              </a:rPr>
              <a:t>A falta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de cónyuge o 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compañero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permanente, los padres 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del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afiliado que </a:t>
            </a:r>
            <a:r>
              <a:rPr lang="es-MX" sz="1800" spc="-49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no</a:t>
            </a:r>
            <a:r>
              <a:rPr lang="es-MX" sz="1800" spc="-1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estén</a:t>
            </a:r>
            <a:r>
              <a:rPr lang="es-MX" sz="1800" spc="1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pensionados</a:t>
            </a:r>
            <a:r>
              <a:rPr lang="es-MX" sz="1800" spc="20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dirty="0">
                <a:solidFill>
                  <a:srgbClr val="002060"/>
                </a:solidFill>
                <a:latin typeface="Arial MT"/>
              </a:rPr>
              <a:t>y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dependan</a:t>
            </a:r>
            <a:r>
              <a:rPr lang="es-MX" sz="1800" spc="25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económicamente</a:t>
            </a:r>
            <a:r>
              <a:rPr lang="es-MX" sz="1800" spc="35" dirty="0">
                <a:solidFill>
                  <a:srgbClr val="002060"/>
                </a:solidFill>
                <a:latin typeface="Arial MT"/>
              </a:rPr>
              <a:t> </a:t>
            </a:r>
            <a:r>
              <a:rPr lang="es-MX" sz="1800" spc="-5" dirty="0">
                <a:solidFill>
                  <a:srgbClr val="002060"/>
                </a:solidFill>
                <a:latin typeface="Arial MT"/>
              </a:rPr>
              <a:t>de éste.</a:t>
            </a:r>
          </a:p>
        </p:txBody>
      </p:sp>
    </p:spTree>
    <p:extLst>
      <p:ext uri="{BB962C8B-B14F-4D97-AF65-F5344CB8AC3E}">
        <p14:creationId xmlns:p14="http://schemas.microsoft.com/office/powerpoint/2010/main" val="2145499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7DDDACD-28C2-1D76-D0BB-089DC08EE1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52F4244-6134-DF8E-5AA0-AD5C601A6D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>
            <a:off x="6530511" y="5603428"/>
            <a:ext cx="3044843" cy="230963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AFEA11D-4C81-BD9B-E0E6-ADD332A8F6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486126" y="6029481"/>
            <a:ext cx="688874" cy="9856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54F926C-48BB-F0A7-58CC-800D404DCF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0" t="31111" b="33121"/>
          <a:stretch/>
        </p:blipFill>
        <p:spPr>
          <a:xfrm rot="2244506" flipH="1">
            <a:off x="-637713" y="-539566"/>
            <a:ext cx="3453627" cy="27518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CAD97E7-15BD-7AE3-8EF0-DDCB2F1F64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-381510" y="1525274"/>
            <a:ext cx="1352276" cy="2365829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9DB5FF03-F292-4CFD-FA57-50EAB2DFE6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6173" y="758774"/>
            <a:ext cx="2907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solidFill>
                  <a:srgbClr val="001F5F"/>
                </a:solidFill>
                <a:latin typeface="Calibri"/>
                <a:cs typeface="Calibri"/>
              </a:rPr>
              <a:t>SEGURIDAD</a:t>
            </a:r>
            <a:r>
              <a:rPr sz="2800" b="1" spc="-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Calibri"/>
                <a:cs typeface="Calibri"/>
              </a:rPr>
              <a:t>SOCIAL</a:t>
            </a:r>
            <a:endParaRPr sz="2800" b="1">
              <a:latin typeface="Calibri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9BE7049E-29AF-1003-A249-9214138A1D75}"/>
              </a:ext>
            </a:extLst>
          </p:cNvPr>
          <p:cNvSpPr txBox="1"/>
          <p:nvPr/>
        </p:nvSpPr>
        <p:spPr>
          <a:xfrm>
            <a:off x="2681056" y="1411715"/>
            <a:ext cx="6336430" cy="1963998"/>
          </a:xfrm>
          <a:prstGeom prst="rect">
            <a:avLst/>
          </a:prstGeom>
          <a:solidFill>
            <a:srgbClr val="FFE4FF"/>
          </a:solidFill>
        </p:spPr>
        <p:txBody>
          <a:bodyPr vert="horz" wrap="square" lIns="0" tIns="32384" rIns="0" bIns="0" rtlCol="0">
            <a:spAutoFit/>
          </a:bodyPr>
          <a:lstStyle/>
          <a:p>
            <a:pPr marL="91440" algn="just">
              <a:lnSpc>
                <a:spcPct val="100000"/>
              </a:lnSpc>
              <a:spcBef>
                <a:spcPts val="254"/>
              </a:spcBef>
            </a:pPr>
            <a:r>
              <a:rPr sz="1800" b="1" spc="-30" dirty="0">
                <a:solidFill>
                  <a:srgbClr val="001F5F"/>
                </a:solidFill>
                <a:latin typeface="Tahoma"/>
                <a:cs typeface="Tahoma"/>
              </a:rPr>
              <a:t>Régimen</a:t>
            </a:r>
            <a:r>
              <a:rPr sz="1800" b="1" spc="-85" dirty="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1F5F"/>
                </a:solidFill>
                <a:latin typeface="Tahoma"/>
                <a:cs typeface="Tahoma"/>
              </a:rPr>
              <a:t>de</a:t>
            </a:r>
            <a:r>
              <a:rPr sz="1800" b="1" spc="-90" dirty="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sz="1800" b="1" spc="-45" dirty="0">
                <a:solidFill>
                  <a:srgbClr val="001F5F"/>
                </a:solidFill>
                <a:latin typeface="Tahoma"/>
                <a:cs typeface="Tahoma"/>
              </a:rPr>
              <a:t>Riesgos</a:t>
            </a:r>
            <a:r>
              <a:rPr sz="1800" b="1" spc="-80" dirty="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sz="1800" b="1" spc="-15" dirty="0">
                <a:solidFill>
                  <a:srgbClr val="001F5F"/>
                </a:solidFill>
                <a:latin typeface="Tahoma"/>
                <a:cs typeface="Tahoma"/>
              </a:rPr>
              <a:t>Laborales: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Tahoma"/>
              <a:cs typeface="Tahoma"/>
            </a:endParaRPr>
          </a:p>
          <a:p>
            <a:pPr marL="91440" marR="82550" algn="just">
              <a:lnSpc>
                <a:spcPct val="100000"/>
              </a:lnSpc>
              <a:spcBef>
                <a:spcPts val="5"/>
              </a:spcBef>
            </a:pPr>
            <a:r>
              <a:rPr sz="1800" spc="-25" dirty="0">
                <a:solidFill>
                  <a:srgbClr val="001F5F"/>
                </a:solidFill>
                <a:latin typeface="Lucida Sans Unicode"/>
                <a:cs typeface="Lucida Sans Unicode"/>
              </a:rPr>
              <a:t>Protege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al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001F5F"/>
                </a:solidFill>
                <a:latin typeface="Lucida Sans Unicode"/>
                <a:cs typeface="Lucida Sans Unicode"/>
              </a:rPr>
              <a:t>trabajador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contra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accidentes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de</a:t>
            </a:r>
            <a:r>
              <a:rPr sz="1800" spc="-1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trabajo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y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enfermedades 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profesionales,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el 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aporte depende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del 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nivel 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de </a:t>
            </a:r>
            <a:r>
              <a:rPr sz="1800" spc="-50" dirty="0">
                <a:solidFill>
                  <a:srgbClr val="001F5F"/>
                </a:solidFill>
                <a:latin typeface="Lucida Sans Unicode"/>
                <a:cs typeface="Lucida Sans Unicode"/>
              </a:rPr>
              <a:t>riesgo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y </a:t>
            </a:r>
            <a:r>
              <a:rPr sz="1800" spc="-45" dirty="0">
                <a:solidFill>
                  <a:srgbClr val="001F5F"/>
                </a:solidFill>
                <a:latin typeface="Lucida Sans Unicode"/>
                <a:cs typeface="Lucida Sans Unicode"/>
              </a:rPr>
              <a:t>lo 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paga </a:t>
            </a:r>
            <a:r>
              <a:rPr sz="1800" spc="-25" dirty="0">
                <a:solidFill>
                  <a:srgbClr val="001F5F"/>
                </a:solidFill>
                <a:latin typeface="Lucida Sans Unicode"/>
                <a:cs typeface="Lucida Sans Unicode"/>
              </a:rPr>
              <a:t>todo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el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 empleador.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Las </a:t>
            </a:r>
            <a:r>
              <a:rPr sz="1800" spc="-25" dirty="0">
                <a:solidFill>
                  <a:srgbClr val="001F5F"/>
                </a:solidFill>
                <a:latin typeface="Lucida Sans Unicode"/>
                <a:cs typeface="Lucida Sans Unicode"/>
              </a:rPr>
              <a:t>empresas </a:t>
            </a:r>
            <a:r>
              <a:rPr sz="1800" spc="-60" dirty="0">
                <a:solidFill>
                  <a:srgbClr val="001F5F"/>
                </a:solidFill>
                <a:latin typeface="Lucida Sans Unicode"/>
                <a:cs typeface="Lucida Sans Unicode"/>
              </a:rPr>
              <a:t>utilizan 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por </a:t>
            </a:r>
            <a:r>
              <a:rPr sz="1800" spc="-50" dirty="0">
                <a:solidFill>
                  <a:srgbClr val="001F5F"/>
                </a:solidFill>
                <a:latin typeface="Lucida Sans Unicode"/>
                <a:cs typeface="Lucida Sans Unicode"/>
              </a:rPr>
              <a:t>lo 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general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el </a:t>
            </a:r>
            <a:r>
              <a:rPr sz="1800" spc="-55" dirty="0">
                <a:solidFill>
                  <a:srgbClr val="001F5F"/>
                </a:solidFill>
                <a:latin typeface="Lucida Sans Unicode"/>
                <a:cs typeface="Lucida Sans Unicode"/>
              </a:rPr>
              <a:t>0,522% 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que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es el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50" dirty="0">
                <a:solidFill>
                  <a:srgbClr val="001F5F"/>
                </a:solidFill>
                <a:latin typeface="Lucida Sans Unicode"/>
                <a:cs typeface="Lucida Sans Unicode"/>
              </a:rPr>
              <a:t>riesgo</a:t>
            </a:r>
            <a:r>
              <a:rPr sz="1800" spc="-10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001F5F"/>
                </a:solidFill>
                <a:latin typeface="Lucida Sans Unicode"/>
                <a:cs typeface="Lucida Sans Unicode"/>
              </a:rPr>
              <a:t>más</a:t>
            </a:r>
            <a:r>
              <a:rPr sz="1800" spc="-114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común.</a:t>
            </a:r>
            <a:endParaRPr sz="1800">
              <a:latin typeface="Lucida Sans Unicode"/>
              <a:cs typeface="Lucida Sans Unicode"/>
            </a:endParaRPr>
          </a:p>
        </p:txBody>
      </p:sp>
      <p:graphicFrame>
        <p:nvGraphicFramePr>
          <p:cNvPr id="10" name="object 7">
            <a:extLst>
              <a:ext uri="{FF2B5EF4-FFF2-40B4-BE49-F238E27FC236}">
                <a16:creationId xmlns:a16="http://schemas.microsoft.com/office/drawing/2014/main" id="{50C72DFF-DD31-6499-30A6-97B93EA4F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510831"/>
              </p:ext>
            </p:extLst>
          </p:nvPr>
        </p:nvGraphicFramePr>
        <p:xfrm>
          <a:off x="469489" y="3777936"/>
          <a:ext cx="4629150" cy="20312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4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NIVEL</a:t>
                      </a:r>
                      <a:r>
                        <a:rPr sz="20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RIESGO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%</a:t>
                      </a:r>
                      <a:r>
                        <a:rPr sz="20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COTIZACIÓN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5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spc="-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Riesgo</a:t>
                      </a:r>
                      <a:r>
                        <a:rPr sz="2000" spc="-4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I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4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0.522%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58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spc="-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Riesgo</a:t>
                      </a:r>
                      <a:r>
                        <a:rPr sz="2000" spc="-4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II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4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1.044%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58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spc="-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Riesgo</a:t>
                      </a:r>
                      <a:r>
                        <a:rPr sz="2000" spc="-4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III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4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2.436%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5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spc="-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Riesgo</a:t>
                      </a:r>
                      <a:r>
                        <a:rPr sz="2000" spc="-4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IV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4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4.35%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5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spc="-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Riesgo</a:t>
                      </a:r>
                      <a:r>
                        <a:rPr sz="2000" spc="-4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V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4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6.96%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925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redondeado 31"/>
          <p:cNvSpPr/>
          <p:nvPr/>
        </p:nvSpPr>
        <p:spPr>
          <a:xfrm rot="2620456">
            <a:off x="-3017942" y="-463709"/>
            <a:ext cx="6362050" cy="7997580"/>
          </a:xfrm>
          <a:prstGeom prst="roundRect">
            <a:avLst/>
          </a:prstGeom>
          <a:gradFill flip="none" rotWithShape="1">
            <a:gsLst>
              <a:gs pos="0">
                <a:srgbClr val="183357">
                  <a:shade val="30000"/>
                  <a:satMod val="115000"/>
                </a:srgbClr>
              </a:gs>
              <a:gs pos="50000">
                <a:srgbClr val="183357">
                  <a:shade val="67500"/>
                  <a:satMod val="115000"/>
                </a:srgbClr>
              </a:gs>
              <a:gs pos="100000">
                <a:srgbClr val="18335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5057482" y="2556386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9900CC">
                  <a:shade val="30000"/>
                  <a:satMod val="115000"/>
                </a:srgbClr>
              </a:gs>
              <a:gs pos="50000">
                <a:srgbClr val="9900CC">
                  <a:shade val="67500"/>
                  <a:satMod val="115000"/>
                </a:srgbClr>
              </a:gs>
              <a:gs pos="100000">
                <a:srgbClr val="9900C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/>
          <p:cNvSpPr txBox="1"/>
          <p:nvPr/>
        </p:nvSpPr>
        <p:spPr>
          <a:xfrm>
            <a:off x="5199588" y="2657470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5049220" y="3352379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9900CC">
                  <a:shade val="30000"/>
                  <a:satMod val="115000"/>
                </a:srgbClr>
              </a:gs>
              <a:gs pos="50000">
                <a:srgbClr val="9900CC">
                  <a:shade val="67500"/>
                  <a:satMod val="115000"/>
                </a:srgbClr>
              </a:gs>
              <a:gs pos="100000">
                <a:srgbClr val="9900C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/>
          <p:cNvSpPr txBox="1"/>
          <p:nvPr/>
        </p:nvSpPr>
        <p:spPr>
          <a:xfrm>
            <a:off x="5199587" y="336169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5057482" y="402496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9900CC">
                  <a:shade val="30000"/>
                  <a:satMod val="115000"/>
                </a:srgbClr>
              </a:gs>
              <a:gs pos="50000">
                <a:srgbClr val="9900CC">
                  <a:shade val="67500"/>
                  <a:satMod val="115000"/>
                </a:srgbClr>
              </a:gs>
              <a:gs pos="100000">
                <a:srgbClr val="9900C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adroTexto 19"/>
          <p:cNvSpPr txBox="1"/>
          <p:nvPr/>
        </p:nvSpPr>
        <p:spPr>
          <a:xfrm>
            <a:off x="5199588" y="412604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5057482" y="4784108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9900CC">
                  <a:shade val="30000"/>
                  <a:satMod val="115000"/>
                </a:srgbClr>
              </a:gs>
              <a:gs pos="50000">
                <a:srgbClr val="9900CC">
                  <a:shade val="67500"/>
                  <a:satMod val="115000"/>
                </a:srgbClr>
              </a:gs>
              <a:gs pos="100000">
                <a:srgbClr val="9900C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adroTexto 25"/>
          <p:cNvSpPr txBox="1"/>
          <p:nvPr/>
        </p:nvSpPr>
        <p:spPr>
          <a:xfrm>
            <a:off x="5199588" y="4885192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5199588" y="1837218"/>
            <a:ext cx="271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Morn Thin" panose="00000200000000000000" pitchFamily="50" charset="0"/>
              </a:rPr>
              <a:t>INDICE</a:t>
            </a:r>
            <a:endParaRPr lang="en-US" b="1" dirty="0">
              <a:latin typeface="Morn Thin" panose="00000200000000000000" pitchFamily="50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19541" y="922445"/>
            <a:ext cx="3490756" cy="4466209"/>
            <a:chOff x="-461775" y="1246595"/>
            <a:chExt cx="3490756" cy="446620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8898" y="2354925"/>
              <a:ext cx="3357879" cy="3357879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1775" y="1246595"/>
              <a:ext cx="2951560" cy="1193890"/>
            </a:xfrm>
            <a:prstGeom prst="rect">
              <a:avLst/>
            </a:prstGeom>
          </p:spPr>
        </p:pic>
      </p:grpSp>
      <p:sp>
        <p:nvSpPr>
          <p:cNvPr id="4" name="object 7">
            <a:extLst>
              <a:ext uri="{FF2B5EF4-FFF2-40B4-BE49-F238E27FC236}">
                <a16:creationId xmlns:a16="http://schemas.microsoft.com/office/drawing/2014/main" id="{4E5EDD31-4201-3C23-EA1E-08E4A1A74511}"/>
              </a:ext>
            </a:extLst>
          </p:cNvPr>
          <p:cNvSpPr txBox="1"/>
          <p:nvPr/>
        </p:nvSpPr>
        <p:spPr>
          <a:xfrm>
            <a:off x="5862000" y="2856660"/>
            <a:ext cx="104266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latin typeface="Calibri"/>
                <a:cs typeface="Calibri"/>
              </a:rPr>
              <a:t>CONCEPTOS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12">
            <a:extLst>
              <a:ext uri="{FF2B5EF4-FFF2-40B4-BE49-F238E27FC236}">
                <a16:creationId xmlns:a16="http://schemas.microsoft.com/office/drawing/2014/main" id="{706FE019-58E4-47FC-5378-E0C36E97432A}"/>
              </a:ext>
            </a:extLst>
          </p:cNvPr>
          <p:cNvSpPr txBox="1"/>
          <p:nvPr/>
        </p:nvSpPr>
        <p:spPr>
          <a:xfrm>
            <a:off x="5869051" y="3538220"/>
            <a:ext cx="16744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Calibri"/>
                <a:cs typeface="Calibri"/>
              </a:rPr>
              <a:t>SEGURIDAD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SOCIAL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C15890B9-E392-D297-41A7-C8ECEABA6A4F}"/>
              </a:ext>
            </a:extLst>
          </p:cNvPr>
          <p:cNvSpPr txBox="1"/>
          <p:nvPr/>
        </p:nvSpPr>
        <p:spPr>
          <a:xfrm>
            <a:off x="5869051" y="4297426"/>
            <a:ext cx="12325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latin typeface="Calibri"/>
                <a:cs typeface="Calibri"/>
              </a:rPr>
              <a:t>PARAFISCALES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8" name="object 22">
            <a:extLst>
              <a:ext uri="{FF2B5EF4-FFF2-40B4-BE49-F238E27FC236}">
                <a16:creationId xmlns:a16="http://schemas.microsoft.com/office/drawing/2014/main" id="{6526075B-0406-4B10-014B-48AA65832DBA}"/>
              </a:ext>
            </a:extLst>
          </p:cNvPr>
          <p:cNvSpPr txBox="1"/>
          <p:nvPr/>
        </p:nvSpPr>
        <p:spPr>
          <a:xfrm>
            <a:off x="5869051" y="5075046"/>
            <a:ext cx="20300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latin typeface="Calibri"/>
                <a:cs typeface="Calibri"/>
              </a:rPr>
              <a:t>PRESTACIONES</a:t>
            </a:r>
            <a:r>
              <a:rPr sz="1600" b="1" spc="-5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LEGALES</a:t>
            </a:r>
            <a:endParaRPr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476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D5ABF82-FB5B-B6A2-2771-8A12EB645B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B1F6F72-B3EE-31FB-5BE2-BB3D9B3A3E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-155479" y="2574524"/>
            <a:ext cx="1092724" cy="191173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1223294-3618-EA30-6DC0-92D55A4C53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0" t="31111" b="33121"/>
          <a:stretch/>
        </p:blipFill>
        <p:spPr>
          <a:xfrm rot="2244506" flipH="1">
            <a:off x="-1058767" y="-601709"/>
            <a:ext cx="3453627" cy="275185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630F85E-B05D-D9BE-B986-B27EE8EC6B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>
            <a:off x="6530511" y="5603428"/>
            <a:ext cx="3044843" cy="23096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F0E59F2-B5F9-F884-7443-DF18933C567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486126" y="6029481"/>
            <a:ext cx="688874" cy="985662"/>
          </a:xfrm>
          <a:prstGeom prst="rect">
            <a:avLst/>
          </a:prstGeom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36CAE2FB-3582-C0CE-2633-4C597EE10B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93440" y="984885"/>
            <a:ext cx="21374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solidFill>
                  <a:srgbClr val="001F5F"/>
                </a:solidFill>
                <a:latin typeface="Calibri"/>
                <a:cs typeface="Calibri"/>
              </a:rPr>
              <a:t>PARAFISCALES</a:t>
            </a:r>
            <a:endParaRPr sz="2800" b="1" dirty="0">
              <a:latin typeface="Calibri"/>
              <a:cs typeface="Calibri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E1F4D61A-6336-05A0-CC35-087AB459B039}"/>
              </a:ext>
            </a:extLst>
          </p:cNvPr>
          <p:cNvSpPr txBox="1"/>
          <p:nvPr/>
        </p:nvSpPr>
        <p:spPr>
          <a:xfrm>
            <a:off x="937245" y="1969362"/>
            <a:ext cx="6900545" cy="4552950"/>
          </a:xfrm>
          <a:prstGeom prst="rect">
            <a:avLst/>
          </a:prstGeom>
          <a:solidFill>
            <a:srgbClr val="E1F8FF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Los aportes parafiscales son contribuciones de carácter obligatorio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impuestas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por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 ley en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cabeza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 los empleadores, las cuales 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se 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determinan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sobre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la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base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gravable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de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nómina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total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de </a:t>
            </a:r>
            <a:r>
              <a:rPr sz="1800" spc="-49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trabajadores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y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que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beneficia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no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solo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estos,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sino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también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al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sostenimiento del </a:t>
            </a:r>
            <a:r>
              <a:rPr sz="1800" spc="-40" dirty="0">
                <a:solidFill>
                  <a:srgbClr val="001F5F"/>
                </a:solidFill>
                <a:latin typeface="Arial MT"/>
                <a:cs typeface="Arial MT"/>
              </a:rPr>
              <a:t>ICBF,</a:t>
            </a:r>
            <a:r>
              <a:rPr sz="1800" spc="-3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el SENA y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las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Cajas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 Compensación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Familiar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 dirty="0">
              <a:latin typeface="Arial MT"/>
              <a:cs typeface="Arial MT"/>
            </a:endParaRPr>
          </a:p>
          <a:p>
            <a:pPr marL="12700" marR="5080" algn="just">
              <a:lnSpc>
                <a:spcPct val="150000"/>
              </a:lnSpc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 parafiscalidad se define como "recursos extrapresupuestarios"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con un fin de promoción económico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y social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para atender trabajos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que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deben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responder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obligatoriamente a un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objetivo determinado,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preciso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y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transitorio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275376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1492A91-1E8B-820D-69EB-E580F38D5D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00464F5-C6C7-E968-B7DB-2F93591140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-225544" y="1764291"/>
            <a:ext cx="1352276" cy="236582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E38F423-3D95-7F06-A09B-C1F78732F8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>
            <a:off x="6664250" y="5575329"/>
            <a:ext cx="3044843" cy="230963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324C655-EACD-F3D8-CA5E-0F1F12E075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525889" y="6105615"/>
            <a:ext cx="688874" cy="9856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11A7052-016E-F7B2-8FAA-EBB638F9686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0" t="31111" b="33121"/>
          <a:stretch/>
        </p:blipFill>
        <p:spPr>
          <a:xfrm rot="2244506" flipH="1">
            <a:off x="-1058767" y="-601709"/>
            <a:ext cx="3453627" cy="2751853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A811078C-6944-821B-0C5A-D4DE3DC1CA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07009" y="859358"/>
            <a:ext cx="21374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solidFill>
                  <a:srgbClr val="001F5F"/>
                </a:solidFill>
                <a:latin typeface="Calibri"/>
                <a:cs typeface="Calibri"/>
              </a:rPr>
              <a:t>PARAFISCALES</a:t>
            </a:r>
            <a:endParaRPr sz="2800" b="1" dirty="0">
              <a:latin typeface="Calibri"/>
              <a:cs typeface="Calibri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A9B2AEBE-E3F8-0C0F-8490-8E3F4407868F}"/>
              </a:ext>
            </a:extLst>
          </p:cNvPr>
          <p:cNvSpPr txBox="1"/>
          <p:nvPr/>
        </p:nvSpPr>
        <p:spPr>
          <a:xfrm>
            <a:off x="2440659" y="1497961"/>
            <a:ext cx="6581224" cy="863697"/>
          </a:xfrm>
          <a:prstGeom prst="rect">
            <a:avLst/>
          </a:prstGeom>
          <a:solidFill>
            <a:srgbClr val="E1F8FF"/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Los</a:t>
            </a:r>
            <a:r>
              <a:rPr sz="1800" spc="17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b="1" dirty="0">
                <a:solidFill>
                  <a:srgbClr val="001F5F"/>
                </a:solidFill>
                <a:latin typeface="Tahoma"/>
                <a:cs typeface="Tahoma"/>
              </a:rPr>
              <a:t>aportes</a:t>
            </a:r>
            <a:r>
              <a:rPr sz="1800" b="1" spc="200" dirty="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Tahoma"/>
                <a:cs typeface="Tahoma"/>
              </a:rPr>
              <a:t>parafiscales</a:t>
            </a:r>
            <a:r>
              <a:rPr sz="1800" b="1" spc="210" dirty="0">
                <a:solidFill>
                  <a:srgbClr val="001F5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que</a:t>
            </a:r>
            <a:r>
              <a:rPr sz="1800" spc="16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debe</a:t>
            </a:r>
            <a:r>
              <a:rPr sz="1800" spc="15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50" dirty="0">
                <a:solidFill>
                  <a:srgbClr val="001F5F"/>
                </a:solidFill>
                <a:latin typeface="Lucida Sans Unicode"/>
                <a:cs typeface="Lucida Sans Unicode"/>
              </a:rPr>
              <a:t>realizar</a:t>
            </a:r>
            <a:r>
              <a:rPr sz="1800" spc="16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el</a:t>
            </a:r>
            <a:r>
              <a:rPr sz="1800" spc="16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empleador</a:t>
            </a:r>
            <a:r>
              <a:rPr sz="1800" spc="16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sobre</a:t>
            </a:r>
            <a:r>
              <a:rPr sz="1800" spc="16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su</a:t>
            </a:r>
            <a:endParaRPr sz="1800" dirty="0">
              <a:latin typeface="Lucida Sans Unicode"/>
              <a:cs typeface="Lucida Sans Unicode"/>
            </a:endParaRPr>
          </a:p>
          <a:p>
            <a:pPr marL="90805">
              <a:lnSpc>
                <a:spcPct val="100000"/>
              </a:lnSpc>
              <a:spcBef>
                <a:spcPts val="15"/>
              </a:spcBef>
            </a:pP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nómina</a:t>
            </a:r>
            <a:r>
              <a:rPr sz="1800" spc="-13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mensua</a:t>
            </a:r>
            <a:r>
              <a:rPr sz="1800" spc="-65" dirty="0">
                <a:solidFill>
                  <a:srgbClr val="001F5F"/>
                </a:solidFill>
                <a:latin typeface="Lucida Sans Unicode"/>
                <a:cs typeface="Lucida Sans Unicode"/>
              </a:rPr>
              <a:t>l</a:t>
            </a:r>
            <a:r>
              <a:rPr sz="1800" spc="-12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5" dirty="0">
                <a:solidFill>
                  <a:srgbClr val="001F5F"/>
                </a:solidFill>
                <a:latin typeface="Lucida Sans Unicode"/>
                <a:cs typeface="Lucida Sans Unicode"/>
              </a:rPr>
              <a:t>a</a:t>
            </a:r>
            <a:r>
              <a:rPr sz="1800" spc="-11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001F5F"/>
                </a:solidFill>
                <a:latin typeface="Lucida Sans Unicode"/>
                <a:cs typeface="Lucida Sans Unicode"/>
              </a:rPr>
              <a:t>sab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e</a:t>
            </a:r>
            <a:r>
              <a:rPr sz="1800" spc="-5" dirty="0">
                <a:solidFill>
                  <a:srgbClr val="001F5F"/>
                </a:solidFill>
                <a:latin typeface="Lucida Sans Unicode"/>
                <a:cs typeface="Lucida Sans Unicode"/>
              </a:rPr>
              <a:t>r</a:t>
            </a:r>
            <a:r>
              <a:rPr sz="1800" spc="-9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so</a:t>
            </a: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n</a:t>
            </a:r>
            <a:r>
              <a:rPr sz="1800" spc="-90" dirty="0">
                <a:solidFill>
                  <a:srgbClr val="001F5F"/>
                </a:solidFill>
                <a:latin typeface="Lucida Sans Unicode"/>
                <a:cs typeface="Lucida Sans Unicode"/>
              </a:rPr>
              <a:t>:</a:t>
            </a:r>
            <a:endParaRPr sz="1800" dirty="0">
              <a:latin typeface="Lucida Sans Unicode"/>
              <a:cs typeface="Lucida Sans Unicode"/>
            </a:endParaRPr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244922F7-09F8-0E7A-97CE-70FE23E85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362491"/>
              </p:ext>
            </p:extLst>
          </p:nvPr>
        </p:nvGraphicFramePr>
        <p:xfrm>
          <a:off x="1154771" y="2860351"/>
          <a:ext cx="4755514" cy="10811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7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8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425">
                <a:tc>
                  <a:txBody>
                    <a:bodyPr/>
                    <a:lstStyle/>
                    <a:p>
                      <a:pPr marL="66675">
                        <a:lnSpc>
                          <a:spcPts val="2205"/>
                        </a:lnSpc>
                      </a:pPr>
                      <a:r>
                        <a:rPr sz="20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Sena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1F8F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2205"/>
                        </a:lnSpc>
                      </a:pPr>
                      <a:r>
                        <a:rPr sz="20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1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98">
                <a:tc>
                  <a:txBody>
                    <a:bodyPr/>
                    <a:lstStyle/>
                    <a:p>
                      <a:pPr marL="66675">
                        <a:lnSpc>
                          <a:spcPts val="2205"/>
                        </a:lnSpc>
                      </a:pPr>
                      <a:r>
                        <a:rPr sz="20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ICBF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F8F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2205"/>
                        </a:lnSpc>
                      </a:pPr>
                      <a:r>
                        <a:rPr sz="200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3%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pPr marL="66675">
                        <a:lnSpc>
                          <a:spcPts val="2205"/>
                        </a:lnSpc>
                      </a:pPr>
                      <a:r>
                        <a:rPr sz="2000" b="1" spc="-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Cajas</a:t>
                      </a:r>
                      <a:r>
                        <a:rPr sz="2000" b="1" spc="-1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2000" b="1" spc="-3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Compensación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F8F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2205"/>
                        </a:lnSpc>
                      </a:pPr>
                      <a:r>
                        <a:rPr sz="200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4%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object 9">
            <a:extLst>
              <a:ext uri="{FF2B5EF4-FFF2-40B4-BE49-F238E27FC236}">
                <a16:creationId xmlns:a16="http://schemas.microsoft.com/office/drawing/2014/main" id="{62999696-FA44-D358-50A3-CFA904022063}"/>
              </a:ext>
            </a:extLst>
          </p:cNvPr>
          <p:cNvSpPr txBox="1"/>
          <p:nvPr/>
        </p:nvSpPr>
        <p:spPr>
          <a:xfrm>
            <a:off x="2440659" y="4525149"/>
            <a:ext cx="5561330" cy="311150"/>
          </a:xfrm>
          <a:prstGeom prst="rect">
            <a:avLst/>
          </a:prstGeom>
          <a:solidFill>
            <a:srgbClr val="E1F8FF"/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  <a:tabLst>
                <a:tab pos="1503680" algn="l"/>
                <a:tab pos="1932305" algn="l"/>
                <a:tab pos="2566035" algn="l"/>
                <a:tab pos="2842260" algn="l"/>
                <a:tab pos="3457575" algn="l"/>
                <a:tab pos="3886200" algn="l"/>
              </a:tabLst>
            </a:pP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Exonerados	</a:t>
            </a:r>
            <a:r>
              <a:rPr sz="1800" spc="-20" dirty="0">
                <a:solidFill>
                  <a:srgbClr val="001F5F"/>
                </a:solidFill>
                <a:latin typeface="Lucida Sans Unicode"/>
                <a:cs typeface="Lucida Sans Unicode"/>
              </a:rPr>
              <a:t>de	</a:t>
            </a:r>
            <a:r>
              <a:rPr sz="1800" spc="-10" dirty="0">
                <a:solidFill>
                  <a:srgbClr val="001F5F"/>
                </a:solidFill>
                <a:latin typeface="Lucida Sans Unicode"/>
                <a:cs typeface="Lucida Sans Unicode"/>
              </a:rPr>
              <a:t>ICBF	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y	</a:t>
            </a:r>
            <a:r>
              <a:rPr sz="1800" spc="-55" dirty="0">
                <a:solidFill>
                  <a:srgbClr val="001F5F"/>
                </a:solidFill>
                <a:latin typeface="Lucida Sans Unicode"/>
                <a:cs typeface="Lucida Sans Unicode"/>
              </a:rPr>
              <a:t>Caja	</a:t>
            </a:r>
            <a:r>
              <a:rPr sz="1800" spc="-15" dirty="0">
                <a:solidFill>
                  <a:srgbClr val="001F5F"/>
                </a:solidFill>
                <a:latin typeface="Lucida Sans Unicode"/>
                <a:cs typeface="Lucida Sans Unicode"/>
              </a:rPr>
              <a:t>de	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Compensación</a:t>
            </a:r>
            <a:endParaRPr sz="1800" dirty="0">
              <a:latin typeface="Lucida Sans Unicode"/>
              <a:cs typeface="Lucida Sans Unicode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BA8014C7-F91F-3379-53B1-54B290E405D8}"/>
              </a:ext>
            </a:extLst>
          </p:cNvPr>
          <p:cNvSpPr txBox="1"/>
          <p:nvPr/>
        </p:nvSpPr>
        <p:spPr>
          <a:xfrm>
            <a:off x="2439858" y="4897225"/>
            <a:ext cx="5561330" cy="335915"/>
          </a:xfrm>
          <a:prstGeom prst="rect">
            <a:avLst/>
          </a:prstGeom>
          <a:solidFill>
            <a:srgbClr val="E1F8FF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145"/>
              </a:lnSpc>
            </a:pPr>
            <a:r>
              <a:rPr sz="1800" spc="-40" dirty="0">
                <a:solidFill>
                  <a:srgbClr val="001F5F"/>
                </a:solidFill>
                <a:latin typeface="Lucida Sans Unicode"/>
                <a:cs typeface="Lucida Sans Unicode"/>
              </a:rPr>
              <a:t>salarios</a:t>
            </a:r>
            <a:r>
              <a:rPr sz="1800" spc="-11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inferiores</a:t>
            </a:r>
            <a:r>
              <a:rPr sz="1800" spc="-11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5" dirty="0">
                <a:solidFill>
                  <a:srgbClr val="001F5F"/>
                </a:solidFill>
                <a:latin typeface="Lucida Sans Unicode"/>
                <a:cs typeface="Lucida Sans Unicode"/>
              </a:rPr>
              <a:t>a</a:t>
            </a:r>
            <a:r>
              <a:rPr sz="1800" spc="-110" dirty="0">
                <a:solidFill>
                  <a:srgbClr val="001F5F"/>
                </a:solidFill>
                <a:latin typeface="Lucida Sans Unicode"/>
                <a:cs typeface="Lucida Sans Unicode"/>
              </a:rPr>
              <a:t> 10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SMMLV.</a:t>
            </a:r>
            <a:r>
              <a:rPr sz="1800" spc="37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001F5F"/>
                </a:solidFill>
                <a:latin typeface="Lucida Sans Unicode"/>
                <a:cs typeface="Lucida Sans Unicode"/>
              </a:rPr>
              <a:t>Ley</a:t>
            </a:r>
            <a:r>
              <a:rPr sz="1800" spc="-100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110" dirty="0">
                <a:solidFill>
                  <a:srgbClr val="001F5F"/>
                </a:solidFill>
                <a:latin typeface="Lucida Sans Unicode"/>
                <a:cs typeface="Lucida Sans Unicode"/>
              </a:rPr>
              <a:t>1819</a:t>
            </a:r>
            <a:r>
              <a:rPr sz="1800" spc="-135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001F5F"/>
                </a:solidFill>
                <a:latin typeface="Lucida Sans Unicode"/>
                <a:cs typeface="Lucida Sans Unicode"/>
              </a:rPr>
              <a:t>del</a:t>
            </a:r>
            <a:r>
              <a:rPr sz="1800" spc="-114" dirty="0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sz="1800" spc="-110" dirty="0">
                <a:solidFill>
                  <a:srgbClr val="001F5F"/>
                </a:solidFill>
                <a:latin typeface="Lucida Sans Unicode"/>
                <a:cs typeface="Lucida Sans Unicode"/>
              </a:rPr>
              <a:t>2016</a:t>
            </a:r>
            <a:endParaRPr sz="1800" dirty="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872879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0171307-9148-887A-26E8-D9CBAD0C96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CEDDD06-BD36-4BDB-85AC-9AA530E01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365" y="1085418"/>
            <a:ext cx="6891740" cy="4660232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0923019-2DEF-3030-25BE-72CC3E4C7AF7}"/>
              </a:ext>
            </a:extLst>
          </p:cNvPr>
          <p:cNvSpPr/>
          <p:nvPr/>
        </p:nvSpPr>
        <p:spPr>
          <a:xfrm>
            <a:off x="6853153" y="4701502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AFF227C-4288-EF40-9F43-E085FDA461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22235" y="5001051"/>
            <a:ext cx="688874" cy="98566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6AABEC1-8FC2-2BF1-F6D4-C55108E4A6A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888331" y="4084918"/>
            <a:ext cx="1352276" cy="2365829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C9137D8F-970A-09A3-3CC1-9B96DEB0CC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987" y="761948"/>
            <a:ext cx="3535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35" dirty="0">
                <a:solidFill>
                  <a:srgbClr val="001F5F"/>
                </a:solidFill>
                <a:latin typeface="Calibri"/>
                <a:cs typeface="Calibri"/>
              </a:rPr>
              <a:t>PRESTACIONES</a:t>
            </a:r>
            <a:r>
              <a:rPr sz="28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1F5F"/>
                </a:solidFill>
                <a:latin typeface="Calibri"/>
                <a:cs typeface="Calibri"/>
              </a:rPr>
              <a:t>LEGALES</a:t>
            </a:r>
            <a:endParaRPr sz="2800" b="1" dirty="0">
              <a:latin typeface="Calibri"/>
              <a:cs typeface="Calibri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84E0FCFB-D6E8-6803-9ED0-430E77EB52E3}"/>
              </a:ext>
            </a:extLst>
          </p:cNvPr>
          <p:cNvSpPr txBox="1"/>
          <p:nvPr/>
        </p:nvSpPr>
        <p:spPr>
          <a:xfrm>
            <a:off x="270647" y="2046478"/>
            <a:ext cx="6745605" cy="3729354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Son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beneficios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legales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que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el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empleador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debe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pagar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adicionalmente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del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salario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ordinario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mínimo,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para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atender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necesidades o cubrir riesgos originados durante el desarrollo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de 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una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actividad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laboral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y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así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brindarle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un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beneficio</a:t>
            </a:r>
            <a:r>
              <a:rPr sz="1800" spc="49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al 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TRABAJADOR.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Arial MT"/>
              <a:cs typeface="Arial MT"/>
            </a:endParaRPr>
          </a:p>
          <a:p>
            <a:pPr marL="12700" marR="6350" algn="just">
              <a:lnSpc>
                <a:spcPct val="150000"/>
              </a:lnSpc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 legislación laboral colombiana contempla el pago de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una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serie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 prestaciones a los trabajadores vinculados con un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contrato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de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trabajo.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08182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3C18F14-F862-A37B-FB74-1800B41776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483CA8F-7957-CB1A-2E65-FED06391F2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-438608" y="1728065"/>
            <a:ext cx="1352276" cy="236582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F93706E-E1B7-E515-EE8C-3E40EC8B1F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0" t="31111" b="33121"/>
          <a:stretch/>
        </p:blipFill>
        <p:spPr>
          <a:xfrm rot="2244506" flipH="1">
            <a:off x="-1058767" y="-601709"/>
            <a:ext cx="3453627" cy="27518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7EF5FFC-C58E-1546-3B57-5EA99EBD96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>
            <a:off x="6664250" y="5575329"/>
            <a:ext cx="3044843" cy="230963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395FA58-968D-4292-3852-CFD709CB50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645502" y="5997841"/>
            <a:ext cx="688874" cy="985662"/>
          </a:xfrm>
          <a:prstGeom prst="rect">
            <a:avLst/>
          </a:prstGeom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7E597FC3-ACD6-5935-191C-34F03CDFFE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4060" y="912113"/>
            <a:ext cx="3535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35" dirty="0">
                <a:solidFill>
                  <a:srgbClr val="001F5F"/>
                </a:solidFill>
                <a:latin typeface="Calibri"/>
                <a:cs typeface="Calibri"/>
              </a:rPr>
              <a:t>PRESTACIONES</a:t>
            </a:r>
            <a:r>
              <a:rPr sz="28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1F5F"/>
                </a:solidFill>
                <a:latin typeface="Calibri"/>
                <a:cs typeface="Calibri"/>
              </a:rPr>
              <a:t>LEGALES</a:t>
            </a:r>
            <a:endParaRPr sz="2800" b="1" dirty="0">
              <a:latin typeface="Calibri"/>
              <a:cs typeface="Calibri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3567DA1-2071-0138-DC72-83E9FBE1452E}"/>
              </a:ext>
            </a:extLst>
          </p:cNvPr>
          <p:cNvSpPr/>
          <p:nvPr/>
        </p:nvSpPr>
        <p:spPr>
          <a:xfrm>
            <a:off x="2549577" y="1983593"/>
            <a:ext cx="5980430" cy="2118360"/>
          </a:xfrm>
          <a:custGeom>
            <a:avLst/>
            <a:gdLst/>
            <a:ahLst/>
            <a:cxnLst/>
            <a:rect l="l" t="t" r="r" b="b"/>
            <a:pathLst>
              <a:path w="5980430" h="2118360">
                <a:moveTo>
                  <a:pt x="5980176" y="0"/>
                </a:moveTo>
                <a:lnTo>
                  <a:pt x="0" y="0"/>
                </a:lnTo>
                <a:lnTo>
                  <a:pt x="0" y="2118360"/>
                </a:lnTo>
                <a:lnTo>
                  <a:pt x="5980176" y="2118360"/>
                </a:lnTo>
                <a:lnTo>
                  <a:pt x="5980176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51611F30-0B92-878C-0F0B-C1C0F7B7D109}"/>
              </a:ext>
            </a:extLst>
          </p:cNvPr>
          <p:cNvSpPr txBox="1"/>
          <p:nvPr/>
        </p:nvSpPr>
        <p:spPr>
          <a:xfrm>
            <a:off x="2682218" y="1983593"/>
            <a:ext cx="2790190" cy="208470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93345" indent="-81280">
              <a:lnSpc>
                <a:spcPct val="100000"/>
              </a:lnSpc>
              <a:spcBef>
                <a:spcPts val="1185"/>
              </a:spcBef>
              <a:buSzPct val="94444"/>
              <a:buChar char="•"/>
              <a:tabLst>
                <a:tab pos="93980" algn="l"/>
              </a:tabLst>
            </a:pP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Prima</a:t>
            </a:r>
            <a:r>
              <a:rPr sz="1800" spc="-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de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servicios.</a:t>
            </a:r>
            <a:endParaRPr sz="1800" dirty="0">
              <a:latin typeface="Arial MT"/>
              <a:cs typeface="Arial MT"/>
            </a:endParaRPr>
          </a:p>
          <a:p>
            <a:pPr marL="93345" indent="-81280">
              <a:lnSpc>
                <a:spcPct val="100000"/>
              </a:lnSpc>
              <a:spcBef>
                <a:spcPts val="1080"/>
              </a:spcBef>
              <a:buSzPct val="94444"/>
              <a:buChar char="•"/>
              <a:tabLst>
                <a:tab pos="93980" algn="l"/>
              </a:tabLst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Cesantías</a:t>
            </a:r>
            <a:endParaRPr sz="1800" dirty="0">
              <a:latin typeface="Arial MT"/>
              <a:cs typeface="Arial MT"/>
            </a:endParaRPr>
          </a:p>
          <a:p>
            <a:pPr marL="93345" indent="-81280">
              <a:lnSpc>
                <a:spcPct val="100000"/>
              </a:lnSpc>
              <a:spcBef>
                <a:spcPts val="1080"/>
              </a:spcBef>
              <a:buSzPct val="94444"/>
              <a:buChar char="•"/>
              <a:tabLst>
                <a:tab pos="93980" algn="l"/>
              </a:tabLst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Intereses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sobre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cesantías.</a:t>
            </a:r>
            <a:endParaRPr sz="1800" dirty="0">
              <a:latin typeface="Arial MT"/>
              <a:cs typeface="Arial MT"/>
            </a:endParaRPr>
          </a:p>
          <a:p>
            <a:pPr marL="93345" indent="-81280">
              <a:lnSpc>
                <a:spcPct val="100000"/>
              </a:lnSpc>
              <a:spcBef>
                <a:spcPts val="1080"/>
              </a:spcBef>
              <a:buSzPct val="94444"/>
              <a:buChar char="•"/>
              <a:tabLst>
                <a:tab pos="93980" algn="l"/>
              </a:tabLst>
            </a:pPr>
            <a:r>
              <a:rPr sz="1800" spc="-15" dirty="0">
                <a:solidFill>
                  <a:srgbClr val="001F5F"/>
                </a:solidFill>
                <a:latin typeface="Arial MT"/>
                <a:cs typeface="Arial MT"/>
              </a:rPr>
              <a:t>Vacaciones</a:t>
            </a:r>
            <a:endParaRPr sz="1800" dirty="0">
              <a:latin typeface="Arial MT"/>
              <a:cs typeface="Arial MT"/>
            </a:endParaRPr>
          </a:p>
          <a:p>
            <a:pPr marL="93345" indent="-81280">
              <a:lnSpc>
                <a:spcPct val="100000"/>
              </a:lnSpc>
              <a:spcBef>
                <a:spcPts val="1085"/>
              </a:spcBef>
              <a:buSzPct val="94444"/>
              <a:buChar char="•"/>
              <a:tabLst>
                <a:tab pos="93980" algn="l"/>
              </a:tabLst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Dotación.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924657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4387397A-B9CB-A83A-F9D7-477BF560C00B}"/>
              </a:ext>
            </a:extLst>
          </p:cNvPr>
          <p:cNvSpPr txBox="1"/>
          <p:nvPr/>
        </p:nvSpPr>
        <p:spPr>
          <a:xfrm>
            <a:off x="601087" y="2026892"/>
            <a:ext cx="7506970" cy="405511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Prima</a:t>
            </a:r>
            <a:r>
              <a:rPr sz="1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de</a:t>
            </a:r>
            <a:r>
              <a:rPr sz="1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Arial"/>
                <a:cs typeface="Arial"/>
              </a:rPr>
              <a:t>servicios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340"/>
              </a:spcBef>
            </a:pPr>
            <a:r>
              <a:rPr sz="1800" spc="-55" dirty="0">
                <a:solidFill>
                  <a:srgbClr val="001F5F"/>
                </a:solidFill>
                <a:latin typeface="Arial MT"/>
                <a:cs typeface="Arial MT"/>
              </a:rPr>
              <a:t>Toda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empresa debe pagar a cada empleado un salario mensual, del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cual, 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quince días se deben pagar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por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tardar el ultimo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día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del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mes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 junio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y los 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restantes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quince</a:t>
            </a:r>
            <a:r>
              <a:rPr sz="18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días en los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primeros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20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días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del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mes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de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diciembre.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 dirty="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 prima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de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servicios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no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constituye salario ni se debe computar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como 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salario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en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ningún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caso,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tratamiento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que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las</a:t>
            </a:r>
            <a:r>
              <a:rPr sz="1800" spc="49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demás </a:t>
            </a:r>
            <a:r>
              <a:rPr sz="1800" spc="-49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prestaciones.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 dirty="0">
              <a:latin typeface="Arial MT"/>
              <a:cs typeface="Arial MT"/>
            </a:endParaRPr>
          </a:p>
          <a:p>
            <a:pPr marL="12700" marR="2012950">
              <a:lnSpc>
                <a:spcPct val="100000"/>
              </a:lnSpc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En el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caso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que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el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empleado</a:t>
            </a:r>
            <a:r>
              <a:rPr sz="18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opere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con un Contrato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de </a:t>
            </a:r>
            <a:r>
              <a:rPr sz="1800" spc="-484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trabajo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 término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fijo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inferior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 un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año,</a:t>
            </a:r>
            <a:r>
              <a:rPr sz="18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 prima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de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servicios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se calculara</a:t>
            </a:r>
            <a:r>
              <a:rPr sz="18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en proporción</a:t>
            </a:r>
            <a:r>
              <a:rPr sz="18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al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tiempo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laborado,</a:t>
            </a:r>
            <a:r>
              <a:rPr sz="18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cualquiera</a:t>
            </a:r>
            <a:r>
              <a:rPr sz="18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que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este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sea.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A5365A5-2691-99B7-3CE0-F5A0C08F9B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D00340BA-ADEC-E900-98E7-0C628B773B18}"/>
              </a:ext>
            </a:extLst>
          </p:cNvPr>
          <p:cNvSpPr/>
          <p:nvPr/>
        </p:nvSpPr>
        <p:spPr>
          <a:xfrm>
            <a:off x="7211676" y="5292969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16C5D47-27BF-3E0C-6D43-584CB21301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125167" y="4392415"/>
            <a:ext cx="1352276" cy="236582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EA2ECC7-426F-345B-4E0B-0EBA7258C5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93817" y="5420792"/>
            <a:ext cx="688874" cy="98566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093BFF3-626B-E915-4B81-C9B5C5F354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57E49EBE-74DF-6A22-396F-30C2AB6DA1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90570" y="1070610"/>
            <a:ext cx="3535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35" dirty="0">
                <a:solidFill>
                  <a:srgbClr val="001F5F"/>
                </a:solidFill>
                <a:latin typeface="Calibri"/>
                <a:cs typeface="Calibri"/>
              </a:rPr>
              <a:t>PRESTACIONES</a:t>
            </a:r>
            <a:r>
              <a:rPr sz="28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1F5F"/>
                </a:solidFill>
                <a:latin typeface="Calibri"/>
                <a:cs typeface="Calibri"/>
              </a:rPr>
              <a:t>LEGALES</a:t>
            </a:r>
            <a:endParaRPr sz="28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3425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1830B647-63F4-53B2-3B3A-2D61A3C8C020}"/>
              </a:ext>
            </a:extLst>
          </p:cNvPr>
          <p:cNvSpPr txBox="1"/>
          <p:nvPr/>
        </p:nvSpPr>
        <p:spPr>
          <a:xfrm>
            <a:off x="812763" y="1678780"/>
            <a:ext cx="6804278" cy="4082828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Cesantías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 dirty="0">
              <a:latin typeface="Arial"/>
              <a:cs typeface="Arial"/>
            </a:endParaRPr>
          </a:p>
          <a:p>
            <a:pPr marL="12700" marR="5080" algn="just">
              <a:lnSpc>
                <a:spcPct val="150000"/>
              </a:lnSpc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 acuerdo al artículo 249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del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código sustantivo del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trabajo,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el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trabajador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tiene derecho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que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se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le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pague un salario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mensual 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por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cada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año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de trabajo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o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proporcionalmente</a:t>
            </a:r>
            <a:r>
              <a:rPr sz="1800" spc="49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a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 fracción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de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año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trabajado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por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concepto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auxilio</a:t>
            </a:r>
            <a:r>
              <a:rPr sz="1800" spc="3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 cesantías.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 dirty="0">
              <a:latin typeface="Arial MT"/>
              <a:cs typeface="Arial MT"/>
            </a:endParaRPr>
          </a:p>
          <a:p>
            <a:pPr marL="12700" marR="7620" algn="just">
              <a:lnSpc>
                <a:spcPct val="150000"/>
              </a:lnSpc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Para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liquidar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el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auxilio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de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cesantías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toma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como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base</a:t>
            </a:r>
            <a:r>
              <a:rPr sz="1800" spc="49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el </a:t>
            </a:r>
            <a:r>
              <a:rPr sz="1800" spc="-49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último</a:t>
            </a:r>
            <a:r>
              <a:rPr sz="1800" spc="46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salario</a:t>
            </a:r>
            <a:r>
              <a:rPr sz="1800" spc="47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mensual</a:t>
            </a:r>
            <a:r>
              <a:rPr sz="1800" spc="47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devengado</a:t>
            </a:r>
            <a:r>
              <a:rPr sz="1800" spc="47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por</a:t>
            </a:r>
            <a:r>
              <a:rPr sz="1800" spc="47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el</a:t>
            </a:r>
            <a:r>
              <a:rPr sz="1800" spc="46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Arial MT"/>
                <a:cs typeface="Arial MT"/>
              </a:rPr>
              <a:t>trabajador,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siempre </a:t>
            </a:r>
            <a:r>
              <a:rPr sz="1800" spc="-49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que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no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haya</a:t>
            </a:r>
            <a:r>
              <a:rPr sz="1800" spc="3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tenido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variación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en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los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tres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(3)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últimos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meses.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E93D9F6-87E7-9D76-B42E-C762BE9804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2A8363DE-9804-7C53-1602-B202E1A22DB1}"/>
              </a:ext>
            </a:extLst>
          </p:cNvPr>
          <p:cNvSpPr/>
          <p:nvPr/>
        </p:nvSpPr>
        <p:spPr>
          <a:xfrm>
            <a:off x="6949544" y="5075063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F73A139-DDD7-2007-B2BA-8BC4AA4D8F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203117" y="4274265"/>
            <a:ext cx="1352276" cy="236582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3A5568F-190D-6DF8-73E8-61464315E0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93817" y="5420792"/>
            <a:ext cx="688874" cy="98566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BC43791-3854-8035-848C-03355F94D92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73CDD645-CC20-B0A9-ACD8-052FDA163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8134" y="680029"/>
            <a:ext cx="3535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35" dirty="0">
                <a:solidFill>
                  <a:srgbClr val="001F5F"/>
                </a:solidFill>
                <a:latin typeface="Calibri"/>
                <a:cs typeface="Calibri"/>
              </a:rPr>
              <a:t>PRESTACIONES</a:t>
            </a:r>
            <a:r>
              <a:rPr sz="28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1F5F"/>
                </a:solidFill>
                <a:latin typeface="Calibri"/>
                <a:cs typeface="Calibri"/>
              </a:rPr>
              <a:t>LEGALES</a:t>
            </a:r>
            <a:endParaRPr sz="28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1703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7">
            <a:extLst>
              <a:ext uri="{FF2B5EF4-FFF2-40B4-BE49-F238E27FC236}">
                <a16:creationId xmlns:a16="http://schemas.microsoft.com/office/drawing/2014/main" id="{A67E5DA5-3CD7-8DEE-8F1A-0D3F366C8E03}"/>
              </a:ext>
            </a:extLst>
          </p:cNvPr>
          <p:cNvSpPr txBox="1"/>
          <p:nvPr/>
        </p:nvSpPr>
        <p:spPr>
          <a:xfrm>
            <a:off x="270202" y="1580226"/>
            <a:ext cx="6612400" cy="4590062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5"/>
              </a:spcBef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En el caso contrario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y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en el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de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los salarios variables, se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tomará como 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base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el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promedio de lo devengado en el último año de servicios o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en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todo el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tiempo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servido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si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fuere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menor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un año.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 dirty="0">
              <a:latin typeface="Arial MT"/>
              <a:cs typeface="Arial MT"/>
            </a:endParaRPr>
          </a:p>
          <a:p>
            <a:pPr marL="12700" marR="5080" algn="just">
              <a:lnSpc>
                <a:spcPct val="150000"/>
              </a:lnSpc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En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este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caso también se tiene en cuenta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el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auxilio de transporte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como </a:t>
            </a:r>
            <a:r>
              <a:rPr sz="1800" spc="-49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base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para el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cálculo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 las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cesantías.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00" dirty="0">
              <a:latin typeface="Arial MT"/>
              <a:cs typeface="Arial MT"/>
            </a:endParaRPr>
          </a:p>
          <a:p>
            <a:pPr marL="12700" marR="5080" algn="just">
              <a:lnSpc>
                <a:spcPct val="150000"/>
              </a:lnSpc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 liquidación de las cesantías se hará el ultimo día de cada año o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al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finalizar el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contrato,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pero se provisiona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mensual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o quincenalmente a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una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tarifa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del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8.33%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sobre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el la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base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 liquidación.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8BD098C-3423-5913-E69A-A03C2CE415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B2BEF78-FB34-75BC-C0D2-88E36672D631}"/>
              </a:ext>
            </a:extLst>
          </p:cNvPr>
          <p:cNvSpPr/>
          <p:nvPr/>
        </p:nvSpPr>
        <p:spPr>
          <a:xfrm>
            <a:off x="6882602" y="468961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F4AA4FA-C48D-09EC-8A59-E908DEF05C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842872" y="3968336"/>
            <a:ext cx="1352276" cy="236582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86D2EDE-C586-6B9C-9383-3497D290BB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C9A893B-A045-AC3B-3B40-1A94AAA49E7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95148" y="4889306"/>
            <a:ext cx="688874" cy="985662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2675E34F-93CB-F5DB-23B4-E374B19636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5466" y="890092"/>
            <a:ext cx="3536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35" dirty="0">
                <a:solidFill>
                  <a:srgbClr val="001F5F"/>
                </a:solidFill>
                <a:latin typeface="Calibri"/>
                <a:cs typeface="Calibri"/>
              </a:rPr>
              <a:t>PRESTACIONES</a:t>
            </a:r>
            <a:r>
              <a:rPr sz="2800" b="1" spc="-15" dirty="0">
                <a:solidFill>
                  <a:srgbClr val="001F5F"/>
                </a:solidFill>
                <a:latin typeface="Calibri"/>
                <a:cs typeface="Calibri"/>
              </a:rPr>
              <a:t> LEGALES</a:t>
            </a:r>
            <a:endParaRPr sz="28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971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81CFFBD9-BDA0-542B-0933-9C91F93C99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1ED504BD-21FE-BDA5-18CF-240BFBB75851}"/>
              </a:ext>
            </a:extLst>
          </p:cNvPr>
          <p:cNvSpPr/>
          <p:nvPr/>
        </p:nvSpPr>
        <p:spPr>
          <a:xfrm>
            <a:off x="7021829" y="4997445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71882BF-A701-6DDF-E777-13084762B9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28540" y="4338862"/>
            <a:ext cx="1352276" cy="236582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A807B53-8BFA-2FA5-0171-8154C08AD4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84B0BD5-5802-075A-B9D4-826ACEAD50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251274" y="5297679"/>
            <a:ext cx="688874" cy="985662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AD03EAD1-D4E8-9B73-7F31-42669C6C2F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2153" y="592587"/>
            <a:ext cx="3535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35" dirty="0">
                <a:solidFill>
                  <a:srgbClr val="001F5F"/>
                </a:solidFill>
                <a:latin typeface="Calibri"/>
                <a:cs typeface="Calibri"/>
              </a:rPr>
              <a:t>PRESTACIONES</a:t>
            </a:r>
            <a:r>
              <a:rPr sz="28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1F5F"/>
                </a:solidFill>
                <a:latin typeface="Calibri"/>
                <a:cs typeface="Calibri"/>
              </a:rPr>
              <a:t>LEGALES</a:t>
            </a:r>
            <a:endParaRPr sz="2800" b="1" dirty="0">
              <a:latin typeface="Calibri"/>
              <a:cs typeface="Calibri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614D5326-D6BE-2FC8-EDC7-D5A40BA81704}"/>
              </a:ext>
            </a:extLst>
          </p:cNvPr>
          <p:cNvSpPr txBox="1"/>
          <p:nvPr/>
        </p:nvSpPr>
        <p:spPr>
          <a:xfrm>
            <a:off x="358563" y="1773513"/>
            <a:ext cx="6988175" cy="3730625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15049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185"/>
              </a:spcBef>
            </a:pP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Intereses</a:t>
            </a:r>
            <a:r>
              <a:rPr sz="1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sobre</a:t>
            </a:r>
            <a:r>
              <a:rPr sz="1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1F5F"/>
                </a:solidFill>
                <a:latin typeface="Arial"/>
                <a:cs typeface="Arial"/>
              </a:rPr>
              <a:t>las</a:t>
            </a:r>
            <a:r>
              <a:rPr sz="1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cesantías.</a:t>
            </a:r>
            <a:endParaRPr sz="1800" dirty="0">
              <a:latin typeface="Arial"/>
              <a:cs typeface="Arial"/>
            </a:endParaRPr>
          </a:p>
          <a:p>
            <a:pPr marL="12700" marR="5080" algn="just">
              <a:lnSpc>
                <a:spcPct val="150000"/>
              </a:lnSpc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El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empleador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debe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pagar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sus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empleados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intereses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sobre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las 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cesantías que tenga acumuladas a 31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de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diciembre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de cada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año, a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una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tasa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del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12% anual,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y en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proporción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con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el tiempo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que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se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lleve 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laborando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si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este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menor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 un año.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 dirty="0">
              <a:latin typeface="Arial MT"/>
              <a:cs typeface="Arial MT"/>
            </a:endParaRPr>
          </a:p>
          <a:p>
            <a:pPr marL="12700" marR="5080" algn="just">
              <a:lnSpc>
                <a:spcPct val="150100"/>
              </a:lnSpc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Los intereses se deben pagar a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más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tardar al 31 de enero,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y 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se 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pagan directamente al empleado, pues no se deben consignar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al 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fondo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 cesantías.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94611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B9525BD5-E5B6-EF8F-59BA-27AEFB45851C}"/>
              </a:ext>
            </a:extLst>
          </p:cNvPr>
          <p:cNvSpPr txBox="1"/>
          <p:nvPr/>
        </p:nvSpPr>
        <p:spPr>
          <a:xfrm>
            <a:off x="193436" y="1944167"/>
            <a:ext cx="6987540" cy="4054475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001F5F"/>
                </a:solidFill>
                <a:latin typeface="Arial"/>
                <a:cs typeface="Arial"/>
              </a:rPr>
              <a:t>Vacaciones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335"/>
              </a:spcBef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El</a:t>
            </a:r>
            <a:r>
              <a:rPr sz="1800" spc="88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trabajador</a:t>
            </a:r>
            <a:r>
              <a:rPr sz="1800" spc="88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tiene</a:t>
            </a:r>
            <a:r>
              <a:rPr sz="1800" spc="869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derecho</a:t>
            </a:r>
            <a:r>
              <a:rPr sz="1800" spc="136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</a:t>
            </a:r>
            <a:r>
              <a:rPr sz="1800" spc="136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15</a:t>
            </a:r>
            <a:r>
              <a:rPr sz="1800" spc="136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días</a:t>
            </a:r>
            <a:r>
              <a:rPr sz="1800" spc="136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hábiles</a:t>
            </a:r>
            <a:r>
              <a:rPr sz="1800" spc="136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continuos </a:t>
            </a:r>
            <a:r>
              <a:rPr sz="1800" spc="-49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 vacaciones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por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cada año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de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trabajo.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Así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lo señala el artículo 186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del código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sustantivo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del trabajo: «Los trabajadores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que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hubieren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prestado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sus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servicios durante un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año tienen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derecho a quince (15)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días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hábiles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consecutivos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vacaciones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remuneradas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ó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proporcionalmente</a:t>
            </a:r>
            <a:r>
              <a:rPr sz="1800" spc="2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al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tiempo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trabajo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 dirty="0">
              <a:latin typeface="Arial MT"/>
              <a:cs typeface="Arial MT"/>
            </a:endParaRPr>
          </a:p>
          <a:p>
            <a:pPr marL="12700" marR="1975485">
              <a:lnSpc>
                <a:spcPct val="100000"/>
              </a:lnSpc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Cada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año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 servicios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prestados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da derecho</a:t>
            </a:r>
            <a:r>
              <a:rPr sz="18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las vacaciones,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aunque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posible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que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en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común</a:t>
            </a:r>
            <a:endParaRPr sz="1800" dirty="0">
              <a:latin typeface="Arial MT"/>
              <a:cs typeface="Arial MT"/>
            </a:endParaRPr>
          </a:p>
          <a:p>
            <a:pPr marL="12700" marR="1454785">
              <a:lnSpc>
                <a:spcPct val="100000"/>
              </a:lnSpc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acuerdo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las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partes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decidan</a:t>
            </a:r>
            <a:r>
              <a:rPr sz="18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el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otorgamiento</a:t>
            </a:r>
            <a:r>
              <a:rPr sz="18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anticipado </a:t>
            </a:r>
            <a:r>
              <a:rPr sz="1800" spc="-484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las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vacaciones,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esto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es,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otorgarlas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antes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causar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el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derecho,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antes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 los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12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meses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 prestación</a:t>
            </a:r>
            <a:r>
              <a:rPr sz="18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servicios.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5F03CEA-C212-9644-DA1B-6CC0DECF31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9C75167C-6424-25CC-631D-D52D4C6988B1}"/>
              </a:ext>
            </a:extLst>
          </p:cNvPr>
          <p:cNvSpPr/>
          <p:nvPr/>
        </p:nvSpPr>
        <p:spPr>
          <a:xfrm>
            <a:off x="6712399" y="4505045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9EF09EF-3BAF-2174-AC1E-FC615D4832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504838" y="3748788"/>
            <a:ext cx="1352276" cy="236582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0A316A0-1118-A645-D0AD-22FF7FFA72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833AD14-56F8-2CF3-AD87-243C30966A8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064675" y="4612446"/>
            <a:ext cx="688874" cy="985662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313DEE09-B294-8EC5-DEB2-B16FFFEC2E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477" y="859358"/>
            <a:ext cx="3535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35" dirty="0">
                <a:solidFill>
                  <a:srgbClr val="001F5F"/>
                </a:solidFill>
                <a:latin typeface="Calibri"/>
                <a:cs typeface="Calibri"/>
              </a:rPr>
              <a:t>PRESTACIONES</a:t>
            </a:r>
            <a:r>
              <a:rPr sz="28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1F5F"/>
                </a:solidFill>
                <a:latin typeface="Calibri"/>
                <a:cs typeface="Calibri"/>
              </a:rPr>
              <a:t>LEGALES</a:t>
            </a:r>
            <a:endParaRPr sz="2800" b="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222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CCD5F34-63EC-795C-A5BE-B7970CAF1F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FAC54E78-0A00-AD1A-C6D0-2181792C7B18}"/>
              </a:ext>
            </a:extLst>
          </p:cNvPr>
          <p:cNvSpPr/>
          <p:nvPr/>
        </p:nvSpPr>
        <p:spPr>
          <a:xfrm>
            <a:off x="6805635" y="4911177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54F29E8-07CF-C783-A64E-0F469CC445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805635" y="4347652"/>
            <a:ext cx="1352276" cy="236582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359E523-2B57-996B-6EDD-59707394BD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060725" y="5234988"/>
            <a:ext cx="688874" cy="98566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A3745F4-B5F8-26C3-B668-65F04156748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8648336D-2CEE-5D3B-7471-86AB8ACF5D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5058" y="859358"/>
            <a:ext cx="3538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35" dirty="0">
                <a:solidFill>
                  <a:srgbClr val="001F5F"/>
                </a:solidFill>
                <a:latin typeface="Calibri"/>
                <a:cs typeface="Calibri"/>
              </a:rPr>
              <a:t>PRESTACIONES</a:t>
            </a:r>
            <a:r>
              <a:rPr sz="2800" b="1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1F5F"/>
                </a:solidFill>
                <a:latin typeface="Calibri"/>
                <a:cs typeface="Calibri"/>
              </a:rPr>
              <a:t>LEGALES</a:t>
            </a:r>
            <a:endParaRPr sz="2800" b="1">
              <a:latin typeface="Calibri"/>
              <a:cs typeface="Calibri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A9E1F09C-FDC9-DDDE-DF4D-4102E62A4F45}"/>
              </a:ext>
            </a:extLst>
          </p:cNvPr>
          <p:cNvSpPr txBox="1"/>
          <p:nvPr/>
        </p:nvSpPr>
        <p:spPr>
          <a:xfrm>
            <a:off x="522021" y="1642793"/>
            <a:ext cx="6986905" cy="3592195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1F5F"/>
                </a:solidFill>
                <a:latin typeface="Arial"/>
                <a:cs typeface="Arial"/>
              </a:rPr>
              <a:t>Dotación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spc="-55" dirty="0">
                <a:solidFill>
                  <a:srgbClr val="001F5F"/>
                </a:solidFill>
                <a:latin typeface="Arial MT"/>
                <a:cs typeface="Arial MT"/>
              </a:rPr>
              <a:t>Todo</a:t>
            </a:r>
            <a:r>
              <a:rPr sz="1800" spc="14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empleador</a:t>
            </a:r>
            <a:r>
              <a:rPr sz="1800" spc="15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debe</a:t>
            </a:r>
            <a:r>
              <a:rPr sz="1800" spc="15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suministrar</a:t>
            </a:r>
            <a:r>
              <a:rPr sz="1800" spc="16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al</a:t>
            </a:r>
            <a:r>
              <a:rPr sz="1800" spc="15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empleado</a:t>
            </a:r>
            <a:r>
              <a:rPr sz="1800" spc="15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como</a:t>
            </a:r>
            <a:r>
              <a:rPr sz="1800" spc="16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dotación</a:t>
            </a:r>
            <a:r>
              <a:rPr sz="1800" spc="15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cada</a:t>
            </a:r>
            <a:endParaRPr sz="1800" dirty="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1080"/>
              </a:spcBef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cuatro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meses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un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par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zapatos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y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un vestido.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00" dirty="0">
              <a:latin typeface="Arial MT"/>
              <a:cs typeface="Arial MT"/>
            </a:endParaRPr>
          </a:p>
          <a:p>
            <a:pPr marL="12700" marR="5080" algn="just">
              <a:lnSpc>
                <a:spcPct val="150000"/>
              </a:lnSpc>
            </a:pP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Esta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obligación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para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con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los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empleados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que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devenguen</a:t>
            </a:r>
            <a:r>
              <a:rPr sz="1800" spc="49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un 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sueldo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hasta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dos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salarios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mínimos,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y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tendrán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derecho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los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trabajadores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que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fecha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entrega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dotación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lleven </a:t>
            </a:r>
            <a:r>
              <a:rPr sz="1800" spc="-49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laborando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en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 empresa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como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mínimo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4 meses.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820294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7" r="-1919"/>
          <a:stretch/>
        </p:blipFill>
        <p:spPr>
          <a:xfrm>
            <a:off x="0" y="-25401"/>
            <a:ext cx="6438900" cy="6883401"/>
          </a:xfrm>
          <a:prstGeom prst="rect">
            <a:avLst/>
          </a:prstGeom>
        </p:spPr>
      </p:pic>
      <p:sp>
        <p:nvSpPr>
          <p:cNvPr id="28" name="Rectángulo 27"/>
          <p:cNvSpPr/>
          <p:nvPr/>
        </p:nvSpPr>
        <p:spPr>
          <a:xfrm>
            <a:off x="-8792" y="0"/>
            <a:ext cx="7412891" cy="6858000"/>
          </a:xfrm>
          <a:prstGeom prst="rect">
            <a:avLst/>
          </a:prstGeom>
          <a:solidFill>
            <a:srgbClr val="4A318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raso 2"/>
          <p:cNvSpPr/>
          <p:nvPr/>
        </p:nvSpPr>
        <p:spPr>
          <a:xfrm rot="10800000">
            <a:off x="2301876" y="0"/>
            <a:ext cx="6858000" cy="6858000"/>
          </a:xfrm>
          <a:prstGeom prst="flowChartDelay">
            <a:avLst/>
          </a:prstGeom>
          <a:solidFill>
            <a:srgbClr val="183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917" b="67000" l="33250" r="70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1113569" y="1851268"/>
            <a:ext cx="3313967" cy="3130062"/>
          </a:xfrm>
          <a:prstGeom prst="ellipse">
            <a:avLst/>
          </a:prstGeom>
          <a:solidFill>
            <a:srgbClr val="76CBF3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00" b="69101"/>
          <a:stretch/>
        </p:blipFill>
        <p:spPr>
          <a:xfrm>
            <a:off x="3303659" y="3367443"/>
            <a:ext cx="1468391" cy="2119086"/>
          </a:xfrm>
          <a:prstGeom prst="rect">
            <a:avLst/>
          </a:prstGeom>
        </p:spPr>
      </p:pic>
      <p:sp>
        <p:nvSpPr>
          <p:cNvPr id="4" name="object 8">
            <a:extLst>
              <a:ext uri="{FF2B5EF4-FFF2-40B4-BE49-F238E27FC236}">
                <a16:creationId xmlns:a16="http://schemas.microsoft.com/office/drawing/2014/main" id="{57469600-0A86-4FA7-B2E4-7EADD5A8A270}"/>
              </a:ext>
            </a:extLst>
          </p:cNvPr>
          <p:cNvSpPr txBox="1"/>
          <p:nvPr/>
        </p:nvSpPr>
        <p:spPr>
          <a:xfrm>
            <a:off x="1760347" y="2956382"/>
            <a:ext cx="17379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FFFF"/>
                </a:solidFill>
                <a:latin typeface="Calibri"/>
                <a:cs typeface="Calibri"/>
              </a:rPr>
              <a:t>NOMINA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43AE78F7-0324-2154-BFCE-EF76C574A3D6}"/>
              </a:ext>
            </a:extLst>
          </p:cNvPr>
          <p:cNvSpPr txBox="1"/>
          <p:nvPr/>
        </p:nvSpPr>
        <p:spPr>
          <a:xfrm>
            <a:off x="5300217" y="2425446"/>
            <a:ext cx="2707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FFFFFF"/>
                </a:solidFill>
                <a:latin typeface="Arial"/>
                <a:cs typeface="Arial"/>
              </a:rPr>
              <a:t>Son</a:t>
            </a:r>
            <a:r>
              <a:rPr sz="1800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FFFF"/>
                </a:solidFill>
                <a:latin typeface="Arial"/>
                <a:cs typeface="Arial"/>
              </a:rPr>
              <a:t>los</a:t>
            </a:r>
            <a:r>
              <a:rPr sz="1800" i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FFFF"/>
                </a:solidFill>
                <a:latin typeface="Arial"/>
                <a:cs typeface="Arial"/>
              </a:rPr>
              <a:t>pagos</a:t>
            </a:r>
            <a:r>
              <a:rPr sz="1800" i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FFFF"/>
                </a:solidFill>
                <a:latin typeface="Arial"/>
                <a:cs typeface="Arial"/>
              </a:rPr>
              <a:t>mensuales,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C3764CE0-DE13-9584-71F9-1E6D3CDF0B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1221" y="2699461"/>
            <a:ext cx="34016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i="1" spc="-10" dirty="0">
                <a:solidFill>
                  <a:schemeClr val="bg1"/>
                </a:solidFill>
                <a:latin typeface="Arial"/>
                <a:cs typeface="Arial"/>
              </a:rPr>
              <a:t>quincenales,</a:t>
            </a:r>
            <a:r>
              <a:rPr sz="1800" b="0" i="1" spc="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0" i="1" spc="-10" dirty="0">
                <a:solidFill>
                  <a:schemeClr val="bg1"/>
                </a:solidFill>
                <a:latin typeface="Arial"/>
                <a:cs typeface="Arial"/>
              </a:rPr>
              <a:t>semanales</a:t>
            </a:r>
            <a:r>
              <a:rPr sz="1800" b="0" i="1" spc="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0" i="1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1800" b="0" i="1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b="0" i="1" spc="-5" dirty="0">
                <a:solidFill>
                  <a:schemeClr val="bg1"/>
                </a:solidFill>
                <a:latin typeface="Arial"/>
                <a:cs typeface="Arial"/>
              </a:rPr>
              <a:t>diarios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F66C20D4-7FA1-3D4A-A91D-A274A6B09547}"/>
              </a:ext>
            </a:extLst>
          </p:cNvPr>
          <p:cNvSpPr txBox="1"/>
          <p:nvPr/>
        </p:nvSpPr>
        <p:spPr>
          <a:xfrm>
            <a:off x="5185917" y="2974340"/>
            <a:ext cx="2931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FFFFFF"/>
                </a:solidFill>
                <a:latin typeface="Arial"/>
                <a:cs typeface="Arial"/>
              </a:rPr>
              <a:t>que el</a:t>
            </a:r>
            <a:r>
              <a:rPr sz="1800" i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FFFFFF"/>
                </a:solidFill>
                <a:latin typeface="Arial"/>
                <a:cs typeface="Arial"/>
              </a:rPr>
              <a:t>empleador</a:t>
            </a:r>
            <a:r>
              <a:rPr sz="1800" i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FFFF"/>
                </a:solidFill>
                <a:latin typeface="Arial"/>
                <a:cs typeface="Arial"/>
              </a:rPr>
              <a:t>empresa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8661D6EC-2A82-8C18-D42D-C5CC8295FB79}"/>
              </a:ext>
            </a:extLst>
          </p:cNvPr>
          <p:cNvSpPr txBox="1"/>
          <p:nvPr/>
        </p:nvSpPr>
        <p:spPr>
          <a:xfrm>
            <a:off x="5039614" y="3248659"/>
            <a:ext cx="3222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FFFFFF"/>
                </a:solidFill>
                <a:latin typeface="Arial"/>
                <a:cs typeface="Arial"/>
              </a:rPr>
              <a:t>debe</a:t>
            </a:r>
            <a:r>
              <a:rPr sz="1800" i="1" spc="-10" dirty="0">
                <a:solidFill>
                  <a:srgbClr val="FFFFFF"/>
                </a:solidFill>
                <a:latin typeface="Arial"/>
                <a:cs typeface="Arial"/>
              </a:rPr>
              <a:t> realizar</a:t>
            </a:r>
            <a:r>
              <a:rPr sz="1800" i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FFFF"/>
                </a:solidFill>
                <a:latin typeface="Arial"/>
                <a:cs typeface="Arial"/>
              </a:rPr>
              <a:t>los</a:t>
            </a:r>
            <a:r>
              <a:rPr sz="1800" i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FFFF"/>
                </a:solidFill>
                <a:latin typeface="Arial"/>
                <a:cs typeface="Arial"/>
              </a:rPr>
              <a:t>trabajadores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D0F59FAE-FD7D-0288-5BE2-0AD131FB8997}"/>
              </a:ext>
            </a:extLst>
          </p:cNvPr>
          <p:cNvSpPr txBox="1"/>
          <p:nvPr/>
        </p:nvSpPr>
        <p:spPr>
          <a:xfrm>
            <a:off x="5097526" y="3522979"/>
            <a:ext cx="31076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0230" marR="5080" indent="-558165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FFFFFF"/>
                </a:solidFill>
                <a:latin typeface="Arial"/>
                <a:cs typeface="Arial"/>
              </a:rPr>
              <a:t>que tiene vinculados mediante </a:t>
            </a:r>
            <a:r>
              <a:rPr sz="1800" i="1" spc="-4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FFFF"/>
                </a:solidFill>
                <a:latin typeface="Arial"/>
                <a:cs typeface="Arial"/>
              </a:rPr>
              <a:t>contrato de</a:t>
            </a:r>
            <a:r>
              <a:rPr sz="1800" i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FFFF"/>
                </a:solidFill>
                <a:latin typeface="Arial"/>
                <a:cs typeface="Arial"/>
              </a:rPr>
              <a:t>trabajo.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9961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BBAAD78C-3486-B55C-E4F7-4C026071D7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EEE59718-29A4-777D-21D3-7E80BDDA6BD1}"/>
              </a:ext>
            </a:extLst>
          </p:cNvPr>
          <p:cNvSpPr/>
          <p:nvPr/>
        </p:nvSpPr>
        <p:spPr>
          <a:xfrm>
            <a:off x="7178498" y="4935836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D65E8BA-FCA4-E683-6203-DD89666C4D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164637" y="4392415"/>
            <a:ext cx="1352276" cy="236582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3178949-4339-5AA0-0F54-03EC8D63F8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5645" y="5448052"/>
            <a:ext cx="688874" cy="98566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FDFF91F-A499-2D5B-1F9A-0525C623E0B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sp>
        <p:nvSpPr>
          <p:cNvPr id="5" name="object 26">
            <a:extLst>
              <a:ext uri="{FF2B5EF4-FFF2-40B4-BE49-F238E27FC236}">
                <a16:creationId xmlns:a16="http://schemas.microsoft.com/office/drawing/2014/main" id="{F8108D42-4688-7815-67BF-360CF60BDC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5118" y="784936"/>
            <a:ext cx="37433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80870" algn="l"/>
              </a:tabLst>
            </a:pPr>
            <a:r>
              <a:rPr sz="3200" b="1" spc="-10" dirty="0">
                <a:latin typeface="Calibri Light"/>
                <a:cs typeface="Calibri Light"/>
              </a:rPr>
              <a:t>EJEMPLOS	</a:t>
            </a:r>
            <a:r>
              <a:rPr sz="3200" b="1" spc="-5" dirty="0">
                <a:solidFill>
                  <a:srgbClr val="173356"/>
                </a:solidFill>
                <a:latin typeface="Calibri Light"/>
                <a:cs typeface="Calibri Light"/>
              </a:rPr>
              <a:t>APLICADOS</a:t>
            </a:r>
            <a:endParaRPr sz="3200" b="1" dirty="0">
              <a:latin typeface="Calibri Light"/>
              <a:cs typeface="Calibri Light"/>
            </a:endParaRP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629FBA8C-1744-7F4D-00DC-34EEC38C2798}"/>
              </a:ext>
            </a:extLst>
          </p:cNvPr>
          <p:cNvGrpSpPr/>
          <p:nvPr/>
        </p:nvGrpSpPr>
        <p:grpSpPr>
          <a:xfrm>
            <a:off x="236220" y="2237232"/>
            <a:ext cx="6961505" cy="1640205"/>
            <a:chOff x="236220" y="2237232"/>
            <a:chExt cx="6961505" cy="1640205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7F5F24C0-CFE2-991D-4E9A-95628D820BAD}"/>
                </a:ext>
              </a:extLst>
            </p:cNvPr>
            <p:cNvSpPr/>
            <p:nvPr/>
          </p:nvSpPr>
          <p:spPr>
            <a:xfrm>
              <a:off x="1780794" y="3071622"/>
              <a:ext cx="5398135" cy="16510"/>
            </a:xfrm>
            <a:custGeom>
              <a:avLst/>
              <a:gdLst/>
              <a:ahLst/>
              <a:cxnLst/>
              <a:rect l="l" t="t" r="r" b="b"/>
              <a:pathLst>
                <a:path w="5398134" h="16510">
                  <a:moveTo>
                    <a:pt x="0" y="0"/>
                  </a:moveTo>
                  <a:lnTo>
                    <a:pt x="5397754" y="16001"/>
                  </a:lnTo>
                </a:path>
              </a:pathLst>
            </a:custGeom>
            <a:ln w="38100">
              <a:solidFill>
                <a:srgbClr val="083D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C88D831C-4334-987E-78F4-6864714CBA5A}"/>
                </a:ext>
              </a:extLst>
            </p:cNvPr>
            <p:cNvSpPr/>
            <p:nvPr/>
          </p:nvSpPr>
          <p:spPr>
            <a:xfrm>
              <a:off x="266700" y="2313432"/>
              <a:ext cx="1513840" cy="1515110"/>
            </a:xfrm>
            <a:custGeom>
              <a:avLst/>
              <a:gdLst/>
              <a:ahLst/>
              <a:cxnLst/>
              <a:rect l="l" t="t" r="r" b="b"/>
              <a:pathLst>
                <a:path w="1513839" h="1515110">
                  <a:moveTo>
                    <a:pt x="756666" y="0"/>
                  </a:moveTo>
                  <a:lnTo>
                    <a:pt x="708813" y="1490"/>
                  </a:lnTo>
                  <a:lnTo>
                    <a:pt x="661751" y="5901"/>
                  </a:lnTo>
                  <a:lnTo>
                    <a:pt x="615569" y="13144"/>
                  </a:lnTo>
                  <a:lnTo>
                    <a:pt x="570355" y="23131"/>
                  </a:lnTo>
                  <a:lnTo>
                    <a:pt x="526198" y="35772"/>
                  </a:lnTo>
                  <a:lnTo>
                    <a:pt x="483186" y="50980"/>
                  </a:lnTo>
                  <a:lnTo>
                    <a:pt x="441409" y="68666"/>
                  </a:lnTo>
                  <a:lnTo>
                    <a:pt x="400954" y="88740"/>
                  </a:lnTo>
                  <a:lnTo>
                    <a:pt x="361910" y="111114"/>
                  </a:lnTo>
                  <a:lnTo>
                    <a:pt x="324367" y="135699"/>
                  </a:lnTo>
                  <a:lnTo>
                    <a:pt x="288412" y="162407"/>
                  </a:lnTo>
                  <a:lnTo>
                    <a:pt x="254134" y="191149"/>
                  </a:lnTo>
                  <a:lnTo>
                    <a:pt x="221622" y="221837"/>
                  </a:lnTo>
                  <a:lnTo>
                    <a:pt x="190965" y="254381"/>
                  </a:lnTo>
                  <a:lnTo>
                    <a:pt x="162251" y="288692"/>
                  </a:lnTo>
                  <a:lnTo>
                    <a:pt x="135569" y="324683"/>
                  </a:lnTo>
                  <a:lnTo>
                    <a:pt x="111008" y="362264"/>
                  </a:lnTo>
                  <a:lnTo>
                    <a:pt x="88655" y="401347"/>
                  </a:lnTo>
                  <a:lnTo>
                    <a:pt x="68600" y="441843"/>
                  </a:lnTo>
                  <a:lnTo>
                    <a:pt x="50932" y="483663"/>
                  </a:lnTo>
                  <a:lnTo>
                    <a:pt x="35739" y="526719"/>
                  </a:lnTo>
                  <a:lnTo>
                    <a:pt x="23109" y="570922"/>
                  </a:lnTo>
                  <a:lnTo>
                    <a:pt x="13131" y="616183"/>
                  </a:lnTo>
                  <a:lnTo>
                    <a:pt x="5895" y="662413"/>
                  </a:lnTo>
                  <a:lnTo>
                    <a:pt x="1488" y="709524"/>
                  </a:lnTo>
                  <a:lnTo>
                    <a:pt x="0" y="757427"/>
                  </a:lnTo>
                  <a:lnTo>
                    <a:pt x="1488" y="805331"/>
                  </a:lnTo>
                  <a:lnTo>
                    <a:pt x="5895" y="852442"/>
                  </a:lnTo>
                  <a:lnTo>
                    <a:pt x="13131" y="898672"/>
                  </a:lnTo>
                  <a:lnTo>
                    <a:pt x="23109" y="943933"/>
                  </a:lnTo>
                  <a:lnTo>
                    <a:pt x="35739" y="988136"/>
                  </a:lnTo>
                  <a:lnTo>
                    <a:pt x="50932" y="1031192"/>
                  </a:lnTo>
                  <a:lnTo>
                    <a:pt x="68600" y="1073012"/>
                  </a:lnTo>
                  <a:lnTo>
                    <a:pt x="88655" y="1113508"/>
                  </a:lnTo>
                  <a:lnTo>
                    <a:pt x="111008" y="1152591"/>
                  </a:lnTo>
                  <a:lnTo>
                    <a:pt x="135569" y="1190172"/>
                  </a:lnTo>
                  <a:lnTo>
                    <a:pt x="162251" y="1226163"/>
                  </a:lnTo>
                  <a:lnTo>
                    <a:pt x="190965" y="1260474"/>
                  </a:lnTo>
                  <a:lnTo>
                    <a:pt x="221622" y="1293018"/>
                  </a:lnTo>
                  <a:lnTo>
                    <a:pt x="254134" y="1323706"/>
                  </a:lnTo>
                  <a:lnTo>
                    <a:pt x="288412" y="1352448"/>
                  </a:lnTo>
                  <a:lnTo>
                    <a:pt x="324367" y="1379156"/>
                  </a:lnTo>
                  <a:lnTo>
                    <a:pt x="361910" y="1403741"/>
                  </a:lnTo>
                  <a:lnTo>
                    <a:pt x="400954" y="1426115"/>
                  </a:lnTo>
                  <a:lnTo>
                    <a:pt x="441409" y="1446189"/>
                  </a:lnTo>
                  <a:lnTo>
                    <a:pt x="483186" y="1463875"/>
                  </a:lnTo>
                  <a:lnTo>
                    <a:pt x="526198" y="1479083"/>
                  </a:lnTo>
                  <a:lnTo>
                    <a:pt x="570355" y="1491724"/>
                  </a:lnTo>
                  <a:lnTo>
                    <a:pt x="615569" y="1501711"/>
                  </a:lnTo>
                  <a:lnTo>
                    <a:pt x="661751" y="1508954"/>
                  </a:lnTo>
                  <a:lnTo>
                    <a:pt x="708813" y="1513365"/>
                  </a:lnTo>
                  <a:lnTo>
                    <a:pt x="756666" y="1514855"/>
                  </a:lnTo>
                  <a:lnTo>
                    <a:pt x="804525" y="1513365"/>
                  </a:lnTo>
                  <a:lnTo>
                    <a:pt x="851592" y="1508954"/>
                  </a:lnTo>
                  <a:lnTo>
                    <a:pt x="897779" y="1501711"/>
                  </a:lnTo>
                  <a:lnTo>
                    <a:pt x="942997" y="1491724"/>
                  </a:lnTo>
                  <a:lnTo>
                    <a:pt x="987157" y="1479083"/>
                  </a:lnTo>
                  <a:lnTo>
                    <a:pt x="1030171" y="1463875"/>
                  </a:lnTo>
                  <a:lnTo>
                    <a:pt x="1071950" y="1446189"/>
                  </a:lnTo>
                  <a:lnTo>
                    <a:pt x="1112405" y="1426115"/>
                  </a:lnTo>
                  <a:lnTo>
                    <a:pt x="1151449" y="1403741"/>
                  </a:lnTo>
                  <a:lnTo>
                    <a:pt x="1188992" y="1379156"/>
                  </a:lnTo>
                  <a:lnTo>
                    <a:pt x="1224946" y="1352448"/>
                  </a:lnTo>
                  <a:lnTo>
                    <a:pt x="1259222" y="1323706"/>
                  </a:lnTo>
                  <a:lnTo>
                    <a:pt x="1291732" y="1293018"/>
                  </a:lnTo>
                  <a:lnTo>
                    <a:pt x="1322388" y="1260474"/>
                  </a:lnTo>
                  <a:lnTo>
                    <a:pt x="1351099" y="1226163"/>
                  </a:lnTo>
                  <a:lnTo>
                    <a:pt x="1377779" y="1190172"/>
                  </a:lnTo>
                  <a:lnTo>
                    <a:pt x="1402338" y="1152591"/>
                  </a:lnTo>
                  <a:lnTo>
                    <a:pt x="1424688" y="1113508"/>
                  </a:lnTo>
                  <a:lnTo>
                    <a:pt x="1444741" y="1073012"/>
                  </a:lnTo>
                  <a:lnTo>
                    <a:pt x="1462407" y="1031192"/>
                  </a:lnTo>
                  <a:lnTo>
                    <a:pt x="1477598" y="988136"/>
                  </a:lnTo>
                  <a:lnTo>
                    <a:pt x="1490226" y="943933"/>
                  </a:lnTo>
                  <a:lnTo>
                    <a:pt x="1500202" y="898672"/>
                  </a:lnTo>
                  <a:lnTo>
                    <a:pt x="1507437" y="852442"/>
                  </a:lnTo>
                  <a:lnTo>
                    <a:pt x="1511843" y="805331"/>
                  </a:lnTo>
                  <a:lnTo>
                    <a:pt x="1513332" y="757427"/>
                  </a:lnTo>
                  <a:lnTo>
                    <a:pt x="1511843" y="709524"/>
                  </a:lnTo>
                  <a:lnTo>
                    <a:pt x="1507437" y="662413"/>
                  </a:lnTo>
                  <a:lnTo>
                    <a:pt x="1500202" y="616183"/>
                  </a:lnTo>
                  <a:lnTo>
                    <a:pt x="1490226" y="570922"/>
                  </a:lnTo>
                  <a:lnTo>
                    <a:pt x="1477598" y="526719"/>
                  </a:lnTo>
                  <a:lnTo>
                    <a:pt x="1462407" y="483663"/>
                  </a:lnTo>
                  <a:lnTo>
                    <a:pt x="1444741" y="441843"/>
                  </a:lnTo>
                  <a:lnTo>
                    <a:pt x="1424688" y="401347"/>
                  </a:lnTo>
                  <a:lnTo>
                    <a:pt x="1402338" y="362264"/>
                  </a:lnTo>
                  <a:lnTo>
                    <a:pt x="1377779" y="324683"/>
                  </a:lnTo>
                  <a:lnTo>
                    <a:pt x="1351099" y="288692"/>
                  </a:lnTo>
                  <a:lnTo>
                    <a:pt x="1322388" y="254381"/>
                  </a:lnTo>
                  <a:lnTo>
                    <a:pt x="1291732" y="221837"/>
                  </a:lnTo>
                  <a:lnTo>
                    <a:pt x="1259222" y="191149"/>
                  </a:lnTo>
                  <a:lnTo>
                    <a:pt x="1224946" y="162407"/>
                  </a:lnTo>
                  <a:lnTo>
                    <a:pt x="1188992" y="135699"/>
                  </a:lnTo>
                  <a:lnTo>
                    <a:pt x="1151449" y="111114"/>
                  </a:lnTo>
                  <a:lnTo>
                    <a:pt x="1112405" y="88740"/>
                  </a:lnTo>
                  <a:lnTo>
                    <a:pt x="1071950" y="68666"/>
                  </a:lnTo>
                  <a:lnTo>
                    <a:pt x="1030171" y="50980"/>
                  </a:lnTo>
                  <a:lnTo>
                    <a:pt x="987157" y="35772"/>
                  </a:lnTo>
                  <a:lnTo>
                    <a:pt x="942997" y="23131"/>
                  </a:lnTo>
                  <a:lnTo>
                    <a:pt x="897779" y="13144"/>
                  </a:lnTo>
                  <a:lnTo>
                    <a:pt x="851592" y="5901"/>
                  </a:lnTo>
                  <a:lnTo>
                    <a:pt x="804525" y="1490"/>
                  </a:lnTo>
                  <a:lnTo>
                    <a:pt x="756666" y="0"/>
                  </a:lnTo>
                  <a:close/>
                </a:path>
              </a:pathLst>
            </a:custGeom>
            <a:solidFill>
              <a:srgbClr val="083D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B7D34F04-6143-9EEE-0056-C6A34570D6F3}"/>
                </a:ext>
              </a:extLst>
            </p:cNvPr>
            <p:cNvSpPr/>
            <p:nvPr/>
          </p:nvSpPr>
          <p:spPr>
            <a:xfrm>
              <a:off x="266700" y="2313432"/>
              <a:ext cx="1513840" cy="1515110"/>
            </a:xfrm>
            <a:custGeom>
              <a:avLst/>
              <a:gdLst/>
              <a:ahLst/>
              <a:cxnLst/>
              <a:rect l="l" t="t" r="r" b="b"/>
              <a:pathLst>
                <a:path w="1513839" h="1515110">
                  <a:moveTo>
                    <a:pt x="0" y="757427"/>
                  </a:moveTo>
                  <a:lnTo>
                    <a:pt x="1488" y="709524"/>
                  </a:lnTo>
                  <a:lnTo>
                    <a:pt x="5895" y="662413"/>
                  </a:lnTo>
                  <a:lnTo>
                    <a:pt x="13131" y="616183"/>
                  </a:lnTo>
                  <a:lnTo>
                    <a:pt x="23109" y="570922"/>
                  </a:lnTo>
                  <a:lnTo>
                    <a:pt x="35739" y="526719"/>
                  </a:lnTo>
                  <a:lnTo>
                    <a:pt x="50932" y="483663"/>
                  </a:lnTo>
                  <a:lnTo>
                    <a:pt x="68600" y="441843"/>
                  </a:lnTo>
                  <a:lnTo>
                    <a:pt x="88655" y="401347"/>
                  </a:lnTo>
                  <a:lnTo>
                    <a:pt x="111008" y="362264"/>
                  </a:lnTo>
                  <a:lnTo>
                    <a:pt x="135569" y="324683"/>
                  </a:lnTo>
                  <a:lnTo>
                    <a:pt x="162251" y="288692"/>
                  </a:lnTo>
                  <a:lnTo>
                    <a:pt x="190965" y="254381"/>
                  </a:lnTo>
                  <a:lnTo>
                    <a:pt x="221622" y="221837"/>
                  </a:lnTo>
                  <a:lnTo>
                    <a:pt x="254134" y="191149"/>
                  </a:lnTo>
                  <a:lnTo>
                    <a:pt x="288412" y="162407"/>
                  </a:lnTo>
                  <a:lnTo>
                    <a:pt x="324367" y="135699"/>
                  </a:lnTo>
                  <a:lnTo>
                    <a:pt x="361910" y="111114"/>
                  </a:lnTo>
                  <a:lnTo>
                    <a:pt x="400954" y="88740"/>
                  </a:lnTo>
                  <a:lnTo>
                    <a:pt x="441409" y="68666"/>
                  </a:lnTo>
                  <a:lnTo>
                    <a:pt x="483186" y="50980"/>
                  </a:lnTo>
                  <a:lnTo>
                    <a:pt x="526198" y="35772"/>
                  </a:lnTo>
                  <a:lnTo>
                    <a:pt x="570355" y="23131"/>
                  </a:lnTo>
                  <a:lnTo>
                    <a:pt x="615569" y="13144"/>
                  </a:lnTo>
                  <a:lnTo>
                    <a:pt x="661751" y="5901"/>
                  </a:lnTo>
                  <a:lnTo>
                    <a:pt x="708813" y="1490"/>
                  </a:lnTo>
                  <a:lnTo>
                    <a:pt x="756666" y="0"/>
                  </a:lnTo>
                  <a:lnTo>
                    <a:pt x="804525" y="1490"/>
                  </a:lnTo>
                  <a:lnTo>
                    <a:pt x="851592" y="5901"/>
                  </a:lnTo>
                  <a:lnTo>
                    <a:pt x="897779" y="13144"/>
                  </a:lnTo>
                  <a:lnTo>
                    <a:pt x="942997" y="23131"/>
                  </a:lnTo>
                  <a:lnTo>
                    <a:pt x="987157" y="35772"/>
                  </a:lnTo>
                  <a:lnTo>
                    <a:pt x="1030171" y="50980"/>
                  </a:lnTo>
                  <a:lnTo>
                    <a:pt x="1071950" y="68666"/>
                  </a:lnTo>
                  <a:lnTo>
                    <a:pt x="1112405" y="88740"/>
                  </a:lnTo>
                  <a:lnTo>
                    <a:pt x="1151449" y="111114"/>
                  </a:lnTo>
                  <a:lnTo>
                    <a:pt x="1188992" y="135699"/>
                  </a:lnTo>
                  <a:lnTo>
                    <a:pt x="1224946" y="162407"/>
                  </a:lnTo>
                  <a:lnTo>
                    <a:pt x="1259222" y="191149"/>
                  </a:lnTo>
                  <a:lnTo>
                    <a:pt x="1291732" y="221837"/>
                  </a:lnTo>
                  <a:lnTo>
                    <a:pt x="1322388" y="254381"/>
                  </a:lnTo>
                  <a:lnTo>
                    <a:pt x="1351099" y="288692"/>
                  </a:lnTo>
                  <a:lnTo>
                    <a:pt x="1377779" y="324683"/>
                  </a:lnTo>
                  <a:lnTo>
                    <a:pt x="1402338" y="362264"/>
                  </a:lnTo>
                  <a:lnTo>
                    <a:pt x="1424688" y="401347"/>
                  </a:lnTo>
                  <a:lnTo>
                    <a:pt x="1444741" y="441843"/>
                  </a:lnTo>
                  <a:lnTo>
                    <a:pt x="1462407" y="483663"/>
                  </a:lnTo>
                  <a:lnTo>
                    <a:pt x="1477598" y="526719"/>
                  </a:lnTo>
                  <a:lnTo>
                    <a:pt x="1490226" y="570922"/>
                  </a:lnTo>
                  <a:lnTo>
                    <a:pt x="1500202" y="616183"/>
                  </a:lnTo>
                  <a:lnTo>
                    <a:pt x="1507437" y="662413"/>
                  </a:lnTo>
                  <a:lnTo>
                    <a:pt x="1511843" y="709524"/>
                  </a:lnTo>
                  <a:lnTo>
                    <a:pt x="1513332" y="757427"/>
                  </a:lnTo>
                  <a:lnTo>
                    <a:pt x="1511843" y="805331"/>
                  </a:lnTo>
                  <a:lnTo>
                    <a:pt x="1507437" y="852442"/>
                  </a:lnTo>
                  <a:lnTo>
                    <a:pt x="1500202" y="898672"/>
                  </a:lnTo>
                  <a:lnTo>
                    <a:pt x="1490226" y="943933"/>
                  </a:lnTo>
                  <a:lnTo>
                    <a:pt x="1477598" y="988136"/>
                  </a:lnTo>
                  <a:lnTo>
                    <a:pt x="1462407" y="1031192"/>
                  </a:lnTo>
                  <a:lnTo>
                    <a:pt x="1444741" y="1073012"/>
                  </a:lnTo>
                  <a:lnTo>
                    <a:pt x="1424688" y="1113508"/>
                  </a:lnTo>
                  <a:lnTo>
                    <a:pt x="1402338" y="1152591"/>
                  </a:lnTo>
                  <a:lnTo>
                    <a:pt x="1377779" y="1190172"/>
                  </a:lnTo>
                  <a:lnTo>
                    <a:pt x="1351099" y="1226163"/>
                  </a:lnTo>
                  <a:lnTo>
                    <a:pt x="1322388" y="1260474"/>
                  </a:lnTo>
                  <a:lnTo>
                    <a:pt x="1291732" y="1293018"/>
                  </a:lnTo>
                  <a:lnTo>
                    <a:pt x="1259222" y="1323706"/>
                  </a:lnTo>
                  <a:lnTo>
                    <a:pt x="1224946" y="1352448"/>
                  </a:lnTo>
                  <a:lnTo>
                    <a:pt x="1188992" y="1379156"/>
                  </a:lnTo>
                  <a:lnTo>
                    <a:pt x="1151449" y="1403741"/>
                  </a:lnTo>
                  <a:lnTo>
                    <a:pt x="1112405" y="1426115"/>
                  </a:lnTo>
                  <a:lnTo>
                    <a:pt x="1071950" y="1446189"/>
                  </a:lnTo>
                  <a:lnTo>
                    <a:pt x="1030171" y="1463875"/>
                  </a:lnTo>
                  <a:lnTo>
                    <a:pt x="987157" y="1479083"/>
                  </a:lnTo>
                  <a:lnTo>
                    <a:pt x="942997" y="1491724"/>
                  </a:lnTo>
                  <a:lnTo>
                    <a:pt x="897779" y="1501711"/>
                  </a:lnTo>
                  <a:lnTo>
                    <a:pt x="851592" y="1508954"/>
                  </a:lnTo>
                  <a:lnTo>
                    <a:pt x="804525" y="1513365"/>
                  </a:lnTo>
                  <a:lnTo>
                    <a:pt x="756666" y="1514855"/>
                  </a:lnTo>
                  <a:lnTo>
                    <a:pt x="708813" y="1513365"/>
                  </a:lnTo>
                  <a:lnTo>
                    <a:pt x="661751" y="1508954"/>
                  </a:lnTo>
                  <a:lnTo>
                    <a:pt x="615569" y="1501711"/>
                  </a:lnTo>
                  <a:lnTo>
                    <a:pt x="570355" y="1491724"/>
                  </a:lnTo>
                  <a:lnTo>
                    <a:pt x="526198" y="1479083"/>
                  </a:lnTo>
                  <a:lnTo>
                    <a:pt x="483186" y="1463875"/>
                  </a:lnTo>
                  <a:lnTo>
                    <a:pt x="441409" y="1446189"/>
                  </a:lnTo>
                  <a:lnTo>
                    <a:pt x="400954" y="1426115"/>
                  </a:lnTo>
                  <a:lnTo>
                    <a:pt x="361910" y="1403741"/>
                  </a:lnTo>
                  <a:lnTo>
                    <a:pt x="324367" y="1379156"/>
                  </a:lnTo>
                  <a:lnTo>
                    <a:pt x="288412" y="1352448"/>
                  </a:lnTo>
                  <a:lnTo>
                    <a:pt x="254134" y="1323706"/>
                  </a:lnTo>
                  <a:lnTo>
                    <a:pt x="221622" y="1293018"/>
                  </a:lnTo>
                  <a:lnTo>
                    <a:pt x="190965" y="1260474"/>
                  </a:lnTo>
                  <a:lnTo>
                    <a:pt x="162251" y="1226163"/>
                  </a:lnTo>
                  <a:lnTo>
                    <a:pt x="135569" y="1190172"/>
                  </a:lnTo>
                  <a:lnTo>
                    <a:pt x="111008" y="1152591"/>
                  </a:lnTo>
                  <a:lnTo>
                    <a:pt x="88655" y="1113508"/>
                  </a:lnTo>
                  <a:lnTo>
                    <a:pt x="68600" y="1073012"/>
                  </a:lnTo>
                  <a:lnTo>
                    <a:pt x="50932" y="1031192"/>
                  </a:lnTo>
                  <a:lnTo>
                    <a:pt x="35739" y="988136"/>
                  </a:lnTo>
                  <a:lnTo>
                    <a:pt x="23109" y="943933"/>
                  </a:lnTo>
                  <a:lnTo>
                    <a:pt x="13131" y="898672"/>
                  </a:lnTo>
                  <a:lnTo>
                    <a:pt x="5895" y="852442"/>
                  </a:lnTo>
                  <a:lnTo>
                    <a:pt x="1488" y="805331"/>
                  </a:lnTo>
                  <a:lnTo>
                    <a:pt x="0" y="757427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CF4785A5-BF42-0131-DC58-55355C026F3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220" y="2252472"/>
              <a:ext cx="1626108" cy="1624583"/>
            </a:xfrm>
            <a:prstGeom prst="rect">
              <a:avLst/>
            </a:prstGeom>
          </p:spPr>
        </p:pic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664A7BA0-1DBC-2F5A-EE44-62736E6C7FC3}"/>
                </a:ext>
              </a:extLst>
            </p:cNvPr>
            <p:cNvSpPr/>
            <p:nvPr/>
          </p:nvSpPr>
          <p:spPr>
            <a:xfrm>
              <a:off x="403098" y="2439162"/>
              <a:ext cx="1236345" cy="1236345"/>
            </a:xfrm>
            <a:custGeom>
              <a:avLst/>
              <a:gdLst/>
              <a:ahLst/>
              <a:cxnLst/>
              <a:rect l="l" t="t" r="r" b="b"/>
              <a:pathLst>
                <a:path w="1236345" h="1236345">
                  <a:moveTo>
                    <a:pt x="617982" y="0"/>
                  </a:moveTo>
                  <a:lnTo>
                    <a:pt x="569687" y="1859"/>
                  </a:lnTo>
                  <a:lnTo>
                    <a:pt x="522409" y="7346"/>
                  </a:lnTo>
                  <a:lnTo>
                    <a:pt x="476285" y="16324"/>
                  </a:lnTo>
                  <a:lnTo>
                    <a:pt x="431452" y="28654"/>
                  </a:lnTo>
                  <a:lnTo>
                    <a:pt x="388048" y="44199"/>
                  </a:lnTo>
                  <a:lnTo>
                    <a:pt x="346210" y="62821"/>
                  </a:lnTo>
                  <a:lnTo>
                    <a:pt x="306075" y="84384"/>
                  </a:lnTo>
                  <a:lnTo>
                    <a:pt x="267782" y="108749"/>
                  </a:lnTo>
                  <a:lnTo>
                    <a:pt x="231466" y="135780"/>
                  </a:lnTo>
                  <a:lnTo>
                    <a:pt x="197267" y="165338"/>
                  </a:lnTo>
                  <a:lnTo>
                    <a:pt x="165320" y="197286"/>
                  </a:lnTo>
                  <a:lnTo>
                    <a:pt x="135764" y="231488"/>
                  </a:lnTo>
                  <a:lnTo>
                    <a:pt x="108736" y="267804"/>
                  </a:lnTo>
                  <a:lnTo>
                    <a:pt x="84373" y="306098"/>
                  </a:lnTo>
                  <a:lnTo>
                    <a:pt x="62812" y="346232"/>
                  </a:lnTo>
                  <a:lnTo>
                    <a:pt x="44192" y="388069"/>
                  </a:lnTo>
                  <a:lnTo>
                    <a:pt x="28649" y="431471"/>
                  </a:lnTo>
                  <a:lnTo>
                    <a:pt x="16321" y="476301"/>
                  </a:lnTo>
                  <a:lnTo>
                    <a:pt x="7345" y="522421"/>
                  </a:lnTo>
                  <a:lnTo>
                    <a:pt x="1859" y="569693"/>
                  </a:lnTo>
                  <a:lnTo>
                    <a:pt x="0" y="617982"/>
                  </a:lnTo>
                  <a:lnTo>
                    <a:pt x="1859" y="666270"/>
                  </a:lnTo>
                  <a:lnTo>
                    <a:pt x="7345" y="713542"/>
                  </a:lnTo>
                  <a:lnTo>
                    <a:pt x="16321" y="759662"/>
                  </a:lnTo>
                  <a:lnTo>
                    <a:pt x="28649" y="804492"/>
                  </a:lnTo>
                  <a:lnTo>
                    <a:pt x="44192" y="847894"/>
                  </a:lnTo>
                  <a:lnTo>
                    <a:pt x="62812" y="889731"/>
                  </a:lnTo>
                  <a:lnTo>
                    <a:pt x="84373" y="929865"/>
                  </a:lnTo>
                  <a:lnTo>
                    <a:pt x="108736" y="968159"/>
                  </a:lnTo>
                  <a:lnTo>
                    <a:pt x="135764" y="1004475"/>
                  </a:lnTo>
                  <a:lnTo>
                    <a:pt x="165320" y="1038677"/>
                  </a:lnTo>
                  <a:lnTo>
                    <a:pt x="197267" y="1070625"/>
                  </a:lnTo>
                  <a:lnTo>
                    <a:pt x="231466" y="1100183"/>
                  </a:lnTo>
                  <a:lnTo>
                    <a:pt x="267782" y="1127214"/>
                  </a:lnTo>
                  <a:lnTo>
                    <a:pt x="306075" y="1151579"/>
                  </a:lnTo>
                  <a:lnTo>
                    <a:pt x="346210" y="1173142"/>
                  </a:lnTo>
                  <a:lnTo>
                    <a:pt x="388048" y="1191764"/>
                  </a:lnTo>
                  <a:lnTo>
                    <a:pt x="431452" y="1207309"/>
                  </a:lnTo>
                  <a:lnTo>
                    <a:pt x="476285" y="1219639"/>
                  </a:lnTo>
                  <a:lnTo>
                    <a:pt x="522409" y="1228617"/>
                  </a:lnTo>
                  <a:lnTo>
                    <a:pt x="569687" y="1234104"/>
                  </a:lnTo>
                  <a:lnTo>
                    <a:pt x="617982" y="1235964"/>
                  </a:lnTo>
                  <a:lnTo>
                    <a:pt x="666270" y="1234104"/>
                  </a:lnTo>
                  <a:lnTo>
                    <a:pt x="713542" y="1228617"/>
                  </a:lnTo>
                  <a:lnTo>
                    <a:pt x="759662" y="1219639"/>
                  </a:lnTo>
                  <a:lnTo>
                    <a:pt x="804492" y="1207309"/>
                  </a:lnTo>
                  <a:lnTo>
                    <a:pt x="847894" y="1191764"/>
                  </a:lnTo>
                  <a:lnTo>
                    <a:pt x="889731" y="1173142"/>
                  </a:lnTo>
                  <a:lnTo>
                    <a:pt x="929865" y="1151579"/>
                  </a:lnTo>
                  <a:lnTo>
                    <a:pt x="968159" y="1127214"/>
                  </a:lnTo>
                  <a:lnTo>
                    <a:pt x="1004475" y="1100183"/>
                  </a:lnTo>
                  <a:lnTo>
                    <a:pt x="1038677" y="1070625"/>
                  </a:lnTo>
                  <a:lnTo>
                    <a:pt x="1070625" y="1038677"/>
                  </a:lnTo>
                  <a:lnTo>
                    <a:pt x="1100183" y="1004475"/>
                  </a:lnTo>
                  <a:lnTo>
                    <a:pt x="1127214" y="968159"/>
                  </a:lnTo>
                  <a:lnTo>
                    <a:pt x="1151579" y="929865"/>
                  </a:lnTo>
                  <a:lnTo>
                    <a:pt x="1173142" y="889731"/>
                  </a:lnTo>
                  <a:lnTo>
                    <a:pt x="1191764" y="847894"/>
                  </a:lnTo>
                  <a:lnTo>
                    <a:pt x="1207309" y="804492"/>
                  </a:lnTo>
                  <a:lnTo>
                    <a:pt x="1219639" y="759662"/>
                  </a:lnTo>
                  <a:lnTo>
                    <a:pt x="1228617" y="713542"/>
                  </a:lnTo>
                  <a:lnTo>
                    <a:pt x="1234104" y="666270"/>
                  </a:lnTo>
                  <a:lnTo>
                    <a:pt x="1235964" y="617982"/>
                  </a:lnTo>
                  <a:lnTo>
                    <a:pt x="1234104" y="569693"/>
                  </a:lnTo>
                  <a:lnTo>
                    <a:pt x="1228617" y="522421"/>
                  </a:lnTo>
                  <a:lnTo>
                    <a:pt x="1219639" y="476301"/>
                  </a:lnTo>
                  <a:lnTo>
                    <a:pt x="1207309" y="431471"/>
                  </a:lnTo>
                  <a:lnTo>
                    <a:pt x="1191764" y="388069"/>
                  </a:lnTo>
                  <a:lnTo>
                    <a:pt x="1173142" y="346232"/>
                  </a:lnTo>
                  <a:lnTo>
                    <a:pt x="1151579" y="306098"/>
                  </a:lnTo>
                  <a:lnTo>
                    <a:pt x="1127214" y="267804"/>
                  </a:lnTo>
                  <a:lnTo>
                    <a:pt x="1100183" y="231488"/>
                  </a:lnTo>
                  <a:lnTo>
                    <a:pt x="1070625" y="197286"/>
                  </a:lnTo>
                  <a:lnTo>
                    <a:pt x="1038677" y="165338"/>
                  </a:lnTo>
                  <a:lnTo>
                    <a:pt x="1004475" y="135780"/>
                  </a:lnTo>
                  <a:lnTo>
                    <a:pt x="968159" y="108749"/>
                  </a:lnTo>
                  <a:lnTo>
                    <a:pt x="929865" y="84384"/>
                  </a:lnTo>
                  <a:lnTo>
                    <a:pt x="889731" y="62821"/>
                  </a:lnTo>
                  <a:lnTo>
                    <a:pt x="847894" y="44199"/>
                  </a:lnTo>
                  <a:lnTo>
                    <a:pt x="804492" y="28654"/>
                  </a:lnTo>
                  <a:lnTo>
                    <a:pt x="759662" y="16324"/>
                  </a:lnTo>
                  <a:lnTo>
                    <a:pt x="713542" y="7346"/>
                  </a:lnTo>
                  <a:lnTo>
                    <a:pt x="666270" y="1859"/>
                  </a:lnTo>
                  <a:lnTo>
                    <a:pt x="617982" y="0"/>
                  </a:lnTo>
                  <a:close/>
                </a:path>
              </a:pathLst>
            </a:custGeom>
            <a:solidFill>
              <a:srgbClr val="1231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524F5226-F9FB-DD19-FDC7-B93CEEF52065}"/>
                </a:ext>
              </a:extLst>
            </p:cNvPr>
            <p:cNvSpPr/>
            <p:nvPr/>
          </p:nvSpPr>
          <p:spPr>
            <a:xfrm>
              <a:off x="403098" y="2439162"/>
              <a:ext cx="1236345" cy="1236345"/>
            </a:xfrm>
            <a:custGeom>
              <a:avLst/>
              <a:gdLst/>
              <a:ahLst/>
              <a:cxnLst/>
              <a:rect l="l" t="t" r="r" b="b"/>
              <a:pathLst>
                <a:path w="1236345" h="1236345">
                  <a:moveTo>
                    <a:pt x="0" y="617982"/>
                  </a:moveTo>
                  <a:lnTo>
                    <a:pt x="1859" y="569693"/>
                  </a:lnTo>
                  <a:lnTo>
                    <a:pt x="7345" y="522421"/>
                  </a:lnTo>
                  <a:lnTo>
                    <a:pt x="16321" y="476301"/>
                  </a:lnTo>
                  <a:lnTo>
                    <a:pt x="28649" y="431471"/>
                  </a:lnTo>
                  <a:lnTo>
                    <a:pt x="44192" y="388069"/>
                  </a:lnTo>
                  <a:lnTo>
                    <a:pt x="62812" y="346232"/>
                  </a:lnTo>
                  <a:lnTo>
                    <a:pt x="84373" y="306098"/>
                  </a:lnTo>
                  <a:lnTo>
                    <a:pt x="108736" y="267804"/>
                  </a:lnTo>
                  <a:lnTo>
                    <a:pt x="135764" y="231488"/>
                  </a:lnTo>
                  <a:lnTo>
                    <a:pt x="165320" y="197286"/>
                  </a:lnTo>
                  <a:lnTo>
                    <a:pt x="197267" y="165338"/>
                  </a:lnTo>
                  <a:lnTo>
                    <a:pt x="231466" y="135780"/>
                  </a:lnTo>
                  <a:lnTo>
                    <a:pt x="267782" y="108749"/>
                  </a:lnTo>
                  <a:lnTo>
                    <a:pt x="306075" y="84384"/>
                  </a:lnTo>
                  <a:lnTo>
                    <a:pt x="346210" y="62821"/>
                  </a:lnTo>
                  <a:lnTo>
                    <a:pt x="388048" y="44199"/>
                  </a:lnTo>
                  <a:lnTo>
                    <a:pt x="431452" y="28654"/>
                  </a:lnTo>
                  <a:lnTo>
                    <a:pt x="476285" y="16324"/>
                  </a:lnTo>
                  <a:lnTo>
                    <a:pt x="522409" y="7346"/>
                  </a:lnTo>
                  <a:lnTo>
                    <a:pt x="569687" y="1859"/>
                  </a:lnTo>
                  <a:lnTo>
                    <a:pt x="617982" y="0"/>
                  </a:lnTo>
                  <a:lnTo>
                    <a:pt x="666270" y="1859"/>
                  </a:lnTo>
                  <a:lnTo>
                    <a:pt x="713542" y="7346"/>
                  </a:lnTo>
                  <a:lnTo>
                    <a:pt x="759662" y="16324"/>
                  </a:lnTo>
                  <a:lnTo>
                    <a:pt x="804492" y="28654"/>
                  </a:lnTo>
                  <a:lnTo>
                    <a:pt x="847894" y="44199"/>
                  </a:lnTo>
                  <a:lnTo>
                    <a:pt x="889731" y="62821"/>
                  </a:lnTo>
                  <a:lnTo>
                    <a:pt x="929865" y="84384"/>
                  </a:lnTo>
                  <a:lnTo>
                    <a:pt x="968159" y="108749"/>
                  </a:lnTo>
                  <a:lnTo>
                    <a:pt x="1004475" y="135780"/>
                  </a:lnTo>
                  <a:lnTo>
                    <a:pt x="1038677" y="165338"/>
                  </a:lnTo>
                  <a:lnTo>
                    <a:pt x="1070625" y="197286"/>
                  </a:lnTo>
                  <a:lnTo>
                    <a:pt x="1100183" y="231488"/>
                  </a:lnTo>
                  <a:lnTo>
                    <a:pt x="1127214" y="267804"/>
                  </a:lnTo>
                  <a:lnTo>
                    <a:pt x="1151579" y="306098"/>
                  </a:lnTo>
                  <a:lnTo>
                    <a:pt x="1173142" y="346232"/>
                  </a:lnTo>
                  <a:lnTo>
                    <a:pt x="1191764" y="388069"/>
                  </a:lnTo>
                  <a:lnTo>
                    <a:pt x="1207309" y="431471"/>
                  </a:lnTo>
                  <a:lnTo>
                    <a:pt x="1219639" y="476301"/>
                  </a:lnTo>
                  <a:lnTo>
                    <a:pt x="1228617" y="522421"/>
                  </a:lnTo>
                  <a:lnTo>
                    <a:pt x="1234104" y="569693"/>
                  </a:lnTo>
                  <a:lnTo>
                    <a:pt x="1235964" y="617982"/>
                  </a:lnTo>
                  <a:lnTo>
                    <a:pt x="1234104" y="666270"/>
                  </a:lnTo>
                  <a:lnTo>
                    <a:pt x="1228617" y="713542"/>
                  </a:lnTo>
                  <a:lnTo>
                    <a:pt x="1219639" y="759662"/>
                  </a:lnTo>
                  <a:lnTo>
                    <a:pt x="1207309" y="804492"/>
                  </a:lnTo>
                  <a:lnTo>
                    <a:pt x="1191764" y="847894"/>
                  </a:lnTo>
                  <a:lnTo>
                    <a:pt x="1173142" y="889731"/>
                  </a:lnTo>
                  <a:lnTo>
                    <a:pt x="1151579" y="929865"/>
                  </a:lnTo>
                  <a:lnTo>
                    <a:pt x="1127214" y="968159"/>
                  </a:lnTo>
                  <a:lnTo>
                    <a:pt x="1100183" y="1004475"/>
                  </a:lnTo>
                  <a:lnTo>
                    <a:pt x="1070625" y="1038677"/>
                  </a:lnTo>
                  <a:lnTo>
                    <a:pt x="1038677" y="1070625"/>
                  </a:lnTo>
                  <a:lnTo>
                    <a:pt x="1004475" y="1100183"/>
                  </a:lnTo>
                  <a:lnTo>
                    <a:pt x="968159" y="1127214"/>
                  </a:lnTo>
                  <a:lnTo>
                    <a:pt x="929865" y="1151579"/>
                  </a:lnTo>
                  <a:lnTo>
                    <a:pt x="889731" y="1173142"/>
                  </a:lnTo>
                  <a:lnTo>
                    <a:pt x="847894" y="1191764"/>
                  </a:lnTo>
                  <a:lnTo>
                    <a:pt x="804492" y="1207309"/>
                  </a:lnTo>
                  <a:lnTo>
                    <a:pt x="759662" y="1219639"/>
                  </a:lnTo>
                  <a:lnTo>
                    <a:pt x="713542" y="1228617"/>
                  </a:lnTo>
                  <a:lnTo>
                    <a:pt x="666270" y="1234104"/>
                  </a:lnTo>
                  <a:lnTo>
                    <a:pt x="617982" y="1235964"/>
                  </a:lnTo>
                  <a:lnTo>
                    <a:pt x="569687" y="1234104"/>
                  </a:lnTo>
                  <a:lnTo>
                    <a:pt x="522409" y="1228617"/>
                  </a:lnTo>
                  <a:lnTo>
                    <a:pt x="476285" y="1219639"/>
                  </a:lnTo>
                  <a:lnTo>
                    <a:pt x="431452" y="1207309"/>
                  </a:lnTo>
                  <a:lnTo>
                    <a:pt x="388048" y="1191764"/>
                  </a:lnTo>
                  <a:lnTo>
                    <a:pt x="346210" y="1173142"/>
                  </a:lnTo>
                  <a:lnTo>
                    <a:pt x="306075" y="1151579"/>
                  </a:lnTo>
                  <a:lnTo>
                    <a:pt x="267782" y="1127214"/>
                  </a:lnTo>
                  <a:lnTo>
                    <a:pt x="231466" y="1100183"/>
                  </a:lnTo>
                  <a:lnTo>
                    <a:pt x="197267" y="1070625"/>
                  </a:lnTo>
                  <a:lnTo>
                    <a:pt x="165320" y="1038677"/>
                  </a:lnTo>
                  <a:lnTo>
                    <a:pt x="135764" y="1004475"/>
                  </a:lnTo>
                  <a:lnTo>
                    <a:pt x="108736" y="968159"/>
                  </a:lnTo>
                  <a:lnTo>
                    <a:pt x="84373" y="929865"/>
                  </a:lnTo>
                  <a:lnTo>
                    <a:pt x="62812" y="889731"/>
                  </a:lnTo>
                  <a:lnTo>
                    <a:pt x="44192" y="847894"/>
                  </a:lnTo>
                  <a:lnTo>
                    <a:pt x="28649" y="804492"/>
                  </a:lnTo>
                  <a:lnTo>
                    <a:pt x="16321" y="759662"/>
                  </a:lnTo>
                  <a:lnTo>
                    <a:pt x="7345" y="713542"/>
                  </a:lnTo>
                  <a:lnTo>
                    <a:pt x="1859" y="666270"/>
                  </a:lnTo>
                  <a:lnTo>
                    <a:pt x="0" y="617982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C3EB77A8-A408-EC72-D15D-AF611DFFABD6}"/>
                </a:ext>
              </a:extLst>
            </p:cNvPr>
            <p:cNvSpPr/>
            <p:nvPr/>
          </p:nvSpPr>
          <p:spPr>
            <a:xfrm>
              <a:off x="1898903" y="2299716"/>
              <a:ext cx="1513840" cy="1513840"/>
            </a:xfrm>
            <a:custGeom>
              <a:avLst/>
              <a:gdLst/>
              <a:ahLst/>
              <a:cxnLst/>
              <a:rect l="l" t="t" r="r" b="b"/>
              <a:pathLst>
                <a:path w="1513839" h="1513839">
                  <a:moveTo>
                    <a:pt x="756665" y="0"/>
                  </a:moveTo>
                  <a:lnTo>
                    <a:pt x="708806" y="1488"/>
                  </a:lnTo>
                  <a:lnTo>
                    <a:pt x="661739" y="5894"/>
                  </a:lnTo>
                  <a:lnTo>
                    <a:pt x="615552" y="13129"/>
                  </a:lnTo>
                  <a:lnTo>
                    <a:pt x="570334" y="23105"/>
                  </a:lnTo>
                  <a:lnTo>
                    <a:pt x="526174" y="35733"/>
                  </a:lnTo>
                  <a:lnTo>
                    <a:pt x="483160" y="50924"/>
                  </a:lnTo>
                  <a:lnTo>
                    <a:pt x="441381" y="68590"/>
                  </a:lnTo>
                  <a:lnTo>
                    <a:pt x="400926" y="88643"/>
                  </a:lnTo>
                  <a:lnTo>
                    <a:pt x="361882" y="110993"/>
                  </a:lnTo>
                  <a:lnTo>
                    <a:pt x="324339" y="135552"/>
                  </a:lnTo>
                  <a:lnTo>
                    <a:pt x="288385" y="162232"/>
                  </a:lnTo>
                  <a:lnTo>
                    <a:pt x="254109" y="190943"/>
                  </a:lnTo>
                  <a:lnTo>
                    <a:pt x="221599" y="221599"/>
                  </a:lnTo>
                  <a:lnTo>
                    <a:pt x="190943" y="254109"/>
                  </a:lnTo>
                  <a:lnTo>
                    <a:pt x="162232" y="288385"/>
                  </a:lnTo>
                  <a:lnTo>
                    <a:pt x="135552" y="324339"/>
                  </a:lnTo>
                  <a:lnTo>
                    <a:pt x="110993" y="361882"/>
                  </a:lnTo>
                  <a:lnTo>
                    <a:pt x="88643" y="400926"/>
                  </a:lnTo>
                  <a:lnTo>
                    <a:pt x="68590" y="441381"/>
                  </a:lnTo>
                  <a:lnTo>
                    <a:pt x="50924" y="483160"/>
                  </a:lnTo>
                  <a:lnTo>
                    <a:pt x="35733" y="526174"/>
                  </a:lnTo>
                  <a:lnTo>
                    <a:pt x="23105" y="570334"/>
                  </a:lnTo>
                  <a:lnTo>
                    <a:pt x="13129" y="615552"/>
                  </a:lnTo>
                  <a:lnTo>
                    <a:pt x="5894" y="661739"/>
                  </a:lnTo>
                  <a:lnTo>
                    <a:pt x="1488" y="708806"/>
                  </a:lnTo>
                  <a:lnTo>
                    <a:pt x="0" y="756666"/>
                  </a:lnTo>
                  <a:lnTo>
                    <a:pt x="1488" y="804525"/>
                  </a:lnTo>
                  <a:lnTo>
                    <a:pt x="5894" y="851592"/>
                  </a:lnTo>
                  <a:lnTo>
                    <a:pt x="13129" y="897779"/>
                  </a:lnTo>
                  <a:lnTo>
                    <a:pt x="23105" y="942997"/>
                  </a:lnTo>
                  <a:lnTo>
                    <a:pt x="35733" y="987157"/>
                  </a:lnTo>
                  <a:lnTo>
                    <a:pt x="50924" y="1030171"/>
                  </a:lnTo>
                  <a:lnTo>
                    <a:pt x="68590" y="1071950"/>
                  </a:lnTo>
                  <a:lnTo>
                    <a:pt x="88643" y="1112405"/>
                  </a:lnTo>
                  <a:lnTo>
                    <a:pt x="110993" y="1151449"/>
                  </a:lnTo>
                  <a:lnTo>
                    <a:pt x="135552" y="1188992"/>
                  </a:lnTo>
                  <a:lnTo>
                    <a:pt x="162232" y="1224946"/>
                  </a:lnTo>
                  <a:lnTo>
                    <a:pt x="190943" y="1259222"/>
                  </a:lnTo>
                  <a:lnTo>
                    <a:pt x="221599" y="1291732"/>
                  </a:lnTo>
                  <a:lnTo>
                    <a:pt x="254109" y="1322388"/>
                  </a:lnTo>
                  <a:lnTo>
                    <a:pt x="288385" y="1351099"/>
                  </a:lnTo>
                  <a:lnTo>
                    <a:pt x="324339" y="1377779"/>
                  </a:lnTo>
                  <a:lnTo>
                    <a:pt x="361882" y="1402338"/>
                  </a:lnTo>
                  <a:lnTo>
                    <a:pt x="400926" y="1424688"/>
                  </a:lnTo>
                  <a:lnTo>
                    <a:pt x="441381" y="1444741"/>
                  </a:lnTo>
                  <a:lnTo>
                    <a:pt x="483160" y="1462407"/>
                  </a:lnTo>
                  <a:lnTo>
                    <a:pt x="526174" y="1477598"/>
                  </a:lnTo>
                  <a:lnTo>
                    <a:pt x="570334" y="1490226"/>
                  </a:lnTo>
                  <a:lnTo>
                    <a:pt x="615552" y="1500202"/>
                  </a:lnTo>
                  <a:lnTo>
                    <a:pt x="661739" y="1507437"/>
                  </a:lnTo>
                  <a:lnTo>
                    <a:pt x="708806" y="1511843"/>
                  </a:lnTo>
                  <a:lnTo>
                    <a:pt x="756665" y="1513332"/>
                  </a:lnTo>
                  <a:lnTo>
                    <a:pt x="804525" y="1511843"/>
                  </a:lnTo>
                  <a:lnTo>
                    <a:pt x="851592" y="1507437"/>
                  </a:lnTo>
                  <a:lnTo>
                    <a:pt x="897779" y="1500202"/>
                  </a:lnTo>
                  <a:lnTo>
                    <a:pt x="942997" y="1490226"/>
                  </a:lnTo>
                  <a:lnTo>
                    <a:pt x="987157" y="1477598"/>
                  </a:lnTo>
                  <a:lnTo>
                    <a:pt x="1030171" y="1462407"/>
                  </a:lnTo>
                  <a:lnTo>
                    <a:pt x="1071950" y="1444741"/>
                  </a:lnTo>
                  <a:lnTo>
                    <a:pt x="1112405" y="1424688"/>
                  </a:lnTo>
                  <a:lnTo>
                    <a:pt x="1151449" y="1402338"/>
                  </a:lnTo>
                  <a:lnTo>
                    <a:pt x="1188992" y="1377779"/>
                  </a:lnTo>
                  <a:lnTo>
                    <a:pt x="1224946" y="1351099"/>
                  </a:lnTo>
                  <a:lnTo>
                    <a:pt x="1259222" y="1322388"/>
                  </a:lnTo>
                  <a:lnTo>
                    <a:pt x="1291732" y="1291732"/>
                  </a:lnTo>
                  <a:lnTo>
                    <a:pt x="1322388" y="1259222"/>
                  </a:lnTo>
                  <a:lnTo>
                    <a:pt x="1351099" y="1224946"/>
                  </a:lnTo>
                  <a:lnTo>
                    <a:pt x="1377779" y="1188992"/>
                  </a:lnTo>
                  <a:lnTo>
                    <a:pt x="1402338" y="1151449"/>
                  </a:lnTo>
                  <a:lnTo>
                    <a:pt x="1424688" y="1112405"/>
                  </a:lnTo>
                  <a:lnTo>
                    <a:pt x="1444741" y="1071950"/>
                  </a:lnTo>
                  <a:lnTo>
                    <a:pt x="1462407" y="1030171"/>
                  </a:lnTo>
                  <a:lnTo>
                    <a:pt x="1477598" y="987157"/>
                  </a:lnTo>
                  <a:lnTo>
                    <a:pt x="1490226" y="942997"/>
                  </a:lnTo>
                  <a:lnTo>
                    <a:pt x="1500202" y="897779"/>
                  </a:lnTo>
                  <a:lnTo>
                    <a:pt x="1507437" y="851592"/>
                  </a:lnTo>
                  <a:lnTo>
                    <a:pt x="1511843" y="804525"/>
                  </a:lnTo>
                  <a:lnTo>
                    <a:pt x="1513332" y="756666"/>
                  </a:lnTo>
                  <a:lnTo>
                    <a:pt x="1511843" y="708806"/>
                  </a:lnTo>
                  <a:lnTo>
                    <a:pt x="1507437" y="661739"/>
                  </a:lnTo>
                  <a:lnTo>
                    <a:pt x="1500202" y="615552"/>
                  </a:lnTo>
                  <a:lnTo>
                    <a:pt x="1490226" y="570334"/>
                  </a:lnTo>
                  <a:lnTo>
                    <a:pt x="1477598" y="526174"/>
                  </a:lnTo>
                  <a:lnTo>
                    <a:pt x="1462407" y="483160"/>
                  </a:lnTo>
                  <a:lnTo>
                    <a:pt x="1444741" y="441381"/>
                  </a:lnTo>
                  <a:lnTo>
                    <a:pt x="1424688" y="400926"/>
                  </a:lnTo>
                  <a:lnTo>
                    <a:pt x="1402338" y="361882"/>
                  </a:lnTo>
                  <a:lnTo>
                    <a:pt x="1377779" y="324339"/>
                  </a:lnTo>
                  <a:lnTo>
                    <a:pt x="1351099" y="288385"/>
                  </a:lnTo>
                  <a:lnTo>
                    <a:pt x="1322388" y="254109"/>
                  </a:lnTo>
                  <a:lnTo>
                    <a:pt x="1291732" y="221599"/>
                  </a:lnTo>
                  <a:lnTo>
                    <a:pt x="1259222" y="190943"/>
                  </a:lnTo>
                  <a:lnTo>
                    <a:pt x="1224946" y="162232"/>
                  </a:lnTo>
                  <a:lnTo>
                    <a:pt x="1188992" y="135552"/>
                  </a:lnTo>
                  <a:lnTo>
                    <a:pt x="1151449" y="110993"/>
                  </a:lnTo>
                  <a:lnTo>
                    <a:pt x="1112405" y="88643"/>
                  </a:lnTo>
                  <a:lnTo>
                    <a:pt x="1071950" y="68590"/>
                  </a:lnTo>
                  <a:lnTo>
                    <a:pt x="1030171" y="50924"/>
                  </a:lnTo>
                  <a:lnTo>
                    <a:pt x="987157" y="35733"/>
                  </a:lnTo>
                  <a:lnTo>
                    <a:pt x="942997" y="23105"/>
                  </a:lnTo>
                  <a:lnTo>
                    <a:pt x="897779" y="13129"/>
                  </a:lnTo>
                  <a:lnTo>
                    <a:pt x="851592" y="5894"/>
                  </a:lnTo>
                  <a:lnTo>
                    <a:pt x="804525" y="1488"/>
                  </a:lnTo>
                  <a:lnTo>
                    <a:pt x="756665" y="0"/>
                  </a:lnTo>
                  <a:close/>
                </a:path>
              </a:pathLst>
            </a:custGeom>
            <a:solidFill>
              <a:srgbClr val="083D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1">
              <a:extLst>
                <a:ext uri="{FF2B5EF4-FFF2-40B4-BE49-F238E27FC236}">
                  <a16:creationId xmlns:a16="http://schemas.microsoft.com/office/drawing/2014/main" id="{A3FD0356-14B8-A91F-A2B3-D672F5E8D440}"/>
                </a:ext>
              </a:extLst>
            </p:cNvPr>
            <p:cNvSpPr/>
            <p:nvPr/>
          </p:nvSpPr>
          <p:spPr>
            <a:xfrm>
              <a:off x="1898903" y="2299716"/>
              <a:ext cx="1513840" cy="1513840"/>
            </a:xfrm>
            <a:custGeom>
              <a:avLst/>
              <a:gdLst/>
              <a:ahLst/>
              <a:cxnLst/>
              <a:rect l="l" t="t" r="r" b="b"/>
              <a:pathLst>
                <a:path w="1513839" h="1513839">
                  <a:moveTo>
                    <a:pt x="0" y="756666"/>
                  </a:moveTo>
                  <a:lnTo>
                    <a:pt x="1488" y="708806"/>
                  </a:lnTo>
                  <a:lnTo>
                    <a:pt x="5894" y="661739"/>
                  </a:lnTo>
                  <a:lnTo>
                    <a:pt x="13129" y="615552"/>
                  </a:lnTo>
                  <a:lnTo>
                    <a:pt x="23105" y="570334"/>
                  </a:lnTo>
                  <a:lnTo>
                    <a:pt x="35733" y="526174"/>
                  </a:lnTo>
                  <a:lnTo>
                    <a:pt x="50924" y="483160"/>
                  </a:lnTo>
                  <a:lnTo>
                    <a:pt x="68590" y="441381"/>
                  </a:lnTo>
                  <a:lnTo>
                    <a:pt x="88643" y="400926"/>
                  </a:lnTo>
                  <a:lnTo>
                    <a:pt x="110993" y="361882"/>
                  </a:lnTo>
                  <a:lnTo>
                    <a:pt x="135552" y="324339"/>
                  </a:lnTo>
                  <a:lnTo>
                    <a:pt x="162232" y="288385"/>
                  </a:lnTo>
                  <a:lnTo>
                    <a:pt x="190943" y="254109"/>
                  </a:lnTo>
                  <a:lnTo>
                    <a:pt x="221599" y="221599"/>
                  </a:lnTo>
                  <a:lnTo>
                    <a:pt x="254109" y="190943"/>
                  </a:lnTo>
                  <a:lnTo>
                    <a:pt x="288385" y="162232"/>
                  </a:lnTo>
                  <a:lnTo>
                    <a:pt x="324339" y="135552"/>
                  </a:lnTo>
                  <a:lnTo>
                    <a:pt x="361882" y="110993"/>
                  </a:lnTo>
                  <a:lnTo>
                    <a:pt x="400926" y="88643"/>
                  </a:lnTo>
                  <a:lnTo>
                    <a:pt x="441381" y="68590"/>
                  </a:lnTo>
                  <a:lnTo>
                    <a:pt x="483160" y="50924"/>
                  </a:lnTo>
                  <a:lnTo>
                    <a:pt x="526174" y="35733"/>
                  </a:lnTo>
                  <a:lnTo>
                    <a:pt x="570334" y="23105"/>
                  </a:lnTo>
                  <a:lnTo>
                    <a:pt x="615552" y="13129"/>
                  </a:lnTo>
                  <a:lnTo>
                    <a:pt x="661739" y="5894"/>
                  </a:lnTo>
                  <a:lnTo>
                    <a:pt x="708806" y="1488"/>
                  </a:lnTo>
                  <a:lnTo>
                    <a:pt x="756665" y="0"/>
                  </a:lnTo>
                  <a:lnTo>
                    <a:pt x="804525" y="1488"/>
                  </a:lnTo>
                  <a:lnTo>
                    <a:pt x="851592" y="5894"/>
                  </a:lnTo>
                  <a:lnTo>
                    <a:pt x="897779" y="13129"/>
                  </a:lnTo>
                  <a:lnTo>
                    <a:pt x="942997" y="23105"/>
                  </a:lnTo>
                  <a:lnTo>
                    <a:pt x="987157" y="35733"/>
                  </a:lnTo>
                  <a:lnTo>
                    <a:pt x="1030171" y="50924"/>
                  </a:lnTo>
                  <a:lnTo>
                    <a:pt x="1071950" y="68590"/>
                  </a:lnTo>
                  <a:lnTo>
                    <a:pt x="1112405" y="88643"/>
                  </a:lnTo>
                  <a:lnTo>
                    <a:pt x="1151449" y="110993"/>
                  </a:lnTo>
                  <a:lnTo>
                    <a:pt x="1188992" y="135552"/>
                  </a:lnTo>
                  <a:lnTo>
                    <a:pt x="1224946" y="162232"/>
                  </a:lnTo>
                  <a:lnTo>
                    <a:pt x="1259222" y="190943"/>
                  </a:lnTo>
                  <a:lnTo>
                    <a:pt x="1291732" y="221599"/>
                  </a:lnTo>
                  <a:lnTo>
                    <a:pt x="1322388" y="254109"/>
                  </a:lnTo>
                  <a:lnTo>
                    <a:pt x="1351099" y="288385"/>
                  </a:lnTo>
                  <a:lnTo>
                    <a:pt x="1377779" y="324339"/>
                  </a:lnTo>
                  <a:lnTo>
                    <a:pt x="1402338" y="361882"/>
                  </a:lnTo>
                  <a:lnTo>
                    <a:pt x="1424688" y="400926"/>
                  </a:lnTo>
                  <a:lnTo>
                    <a:pt x="1444741" y="441381"/>
                  </a:lnTo>
                  <a:lnTo>
                    <a:pt x="1462407" y="483160"/>
                  </a:lnTo>
                  <a:lnTo>
                    <a:pt x="1477598" y="526174"/>
                  </a:lnTo>
                  <a:lnTo>
                    <a:pt x="1490226" y="570334"/>
                  </a:lnTo>
                  <a:lnTo>
                    <a:pt x="1500202" y="615552"/>
                  </a:lnTo>
                  <a:lnTo>
                    <a:pt x="1507437" y="661739"/>
                  </a:lnTo>
                  <a:lnTo>
                    <a:pt x="1511843" y="708806"/>
                  </a:lnTo>
                  <a:lnTo>
                    <a:pt x="1513332" y="756666"/>
                  </a:lnTo>
                  <a:lnTo>
                    <a:pt x="1511843" y="804525"/>
                  </a:lnTo>
                  <a:lnTo>
                    <a:pt x="1507437" y="851592"/>
                  </a:lnTo>
                  <a:lnTo>
                    <a:pt x="1500202" y="897779"/>
                  </a:lnTo>
                  <a:lnTo>
                    <a:pt x="1490226" y="942997"/>
                  </a:lnTo>
                  <a:lnTo>
                    <a:pt x="1477598" y="987157"/>
                  </a:lnTo>
                  <a:lnTo>
                    <a:pt x="1462407" y="1030171"/>
                  </a:lnTo>
                  <a:lnTo>
                    <a:pt x="1444741" y="1071950"/>
                  </a:lnTo>
                  <a:lnTo>
                    <a:pt x="1424688" y="1112405"/>
                  </a:lnTo>
                  <a:lnTo>
                    <a:pt x="1402338" y="1151449"/>
                  </a:lnTo>
                  <a:lnTo>
                    <a:pt x="1377779" y="1188992"/>
                  </a:lnTo>
                  <a:lnTo>
                    <a:pt x="1351099" y="1224946"/>
                  </a:lnTo>
                  <a:lnTo>
                    <a:pt x="1322388" y="1259222"/>
                  </a:lnTo>
                  <a:lnTo>
                    <a:pt x="1291732" y="1291732"/>
                  </a:lnTo>
                  <a:lnTo>
                    <a:pt x="1259222" y="1322388"/>
                  </a:lnTo>
                  <a:lnTo>
                    <a:pt x="1224946" y="1351099"/>
                  </a:lnTo>
                  <a:lnTo>
                    <a:pt x="1188992" y="1377779"/>
                  </a:lnTo>
                  <a:lnTo>
                    <a:pt x="1151449" y="1402338"/>
                  </a:lnTo>
                  <a:lnTo>
                    <a:pt x="1112405" y="1424688"/>
                  </a:lnTo>
                  <a:lnTo>
                    <a:pt x="1071950" y="1444741"/>
                  </a:lnTo>
                  <a:lnTo>
                    <a:pt x="1030171" y="1462407"/>
                  </a:lnTo>
                  <a:lnTo>
                    <a:pt x="987157" y="1477598"/>
                  </a:lnTo>
                  <a:lnTo>
                    <a:pt x="942997" y="1490226"/>
                  </a:lnTo>
                  <a:lnTo>
                    <a:pt x="897779" y="1500202"/>
                  </a:lnTo>
                  <a:lnTo>
                    <a:pt x="851592" y="1507437"/>
                  </a:lnTo>
                  <a:lnTo>
                    <a:pt x="804525" y="1511843"/>
                  </a:lnTo>
                  <a:lnTo>
                    <a:pt x="756665" y="1513332"/>
                  </a:lnTo>
                  <a:lnTo>
                    <a:pt x="708806" y="1511843"/>
                  </a:lnTo>
                  <a:lnTo>
                    <a:pt x="661739" y="1507437"/>
                  </a:lnTo>
                  <a:lnTo>
                    <a:pt x="615552" y="1500202"/>
                  </a:lnTo>
                  <a:lnTo>
                    <a:pt x="570334" y="1490226"/>
                  </a:lnTo>
                  <a:lnTo>
                    <a:pt x="526174" y="1477598"/>
                  </a:lnTo>
                  <a:lnTo>
                    <a:pt x="483160" y="1462407"/>
                  </a:lnTo>
                  <a:lnTo>
                    <a:pt x="441381" y="1444741"/>
                  </a:lnTo>
                  <a:lnTo>
                    <a:pt x="400926" y="1424688"/>
                  </a:lnTo>
                  <a:lnTo>
                    <a:pt x="361882" y="1402338"/>
                  </a:lnTo>
                  <a:lnTo>
                    <a:pt x="324339" y="1377779"/>
                  </a:lnTo>
                  <a:lnTo>
                    <a:pt x="288385" y="1351099"/>
                  </a:lnTo>
                  <a:lnTo>
                    <a:pt x="254109" y="1322388"/>
                  </a:lnTo>
                  <a:lnTo>
                    <a:pt x="221599" y="1291732"/>
                  </a:lnTo>
                  <a:lnTo>
                    <a:pt x="190943" y="1259222"/>
                  </a:lnTo>
                  <a:lnTo>
                    <a:pt x="162232" y="1224946"/>
                  </a:lnTo>
                  <a:lnTo>
                    <a:pt x="135552" y="1188992"/>
                  </a:lnTo>
                  <a:lnTo>
                    <a:pt x="110993" y="1151449"/>
                  </a:lnTo>
                  <a:lnTo>
                    <a:pt x="88643" y="1112405"/>
                  </a:lnTo>
                  <a:lnTo>
                    <a:pt x="68590" y="1071950"/>
                  </a:lnTo>
                  <a:lnTo>
                    <a:pt x="50924" y="1030171"/>
                  </a:lnTo>
                  <a:lnTo>
                    <a:pt x="35733" y="987157"/>
                  </a:lnTo>
                  <a:lnTo>
                    <a:pt x="23105" y="942997"/>
                  </a:lnTo>
                  <a:lnTo>
                    <a:pt x="13129" y="897779"/>
                  </a:lnTo>
                  <a:lnTo>
                    <a:pt x="5894" y="851592"/>
                  </a:lnTo>
                  <a:lnTo>
                    <a:pt x="1488" y="804525"/>
                  </a:lnTo>
                  <a:lnTo>
                    <a:pt x="0" y="756666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2">
              <a:extLst>
                <a:ext uri="{FF2B5EF4-FFF2-40B4-BE49-F238E27FC236}">
                  <a16:creationId xmlns:a16="http://schemas.microsoft.com/office/drawing/2014/main" id="{814A9F12-B934-CDC7-CDF8-7D3C8355AC8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8424" y="2237232"/>
              <a:ext cx="1626107" cy="1624583"/>
            </a:xfrm>
            <a:prstGeom prst="rect">
              <a:avLst/>
            </a:prstGeom>
          </p:spPr>
        </p:pic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5FA8A0D1-8094-BBE6-BDE6-3F2451893D19}"/>
                </a:ext>
              </a:extLst>
            </p:cNvPr>
            <p:cNvSpPr/>
            <p:nvPr/>
          </p:nvSpPr>
          <p:spPr>
            <a:xfrm>
              <a:off x="2035302" y="2423922"/>
              <a:ext cx="1236345" cy="1236345"/>
            </a:xfrm>
            <a:custGeom>
              <a:avLst/>
              <a:gdLst/>
              <a:ahLst/>
              <a:cxnLst/>
              <a:rect l="l" t="t" r="r" b="b"/>
              <a:pathLst>
                <a:path w="1236345" h="1236345">
                  <a:moveTo>
                    <a:pt x="617982" y="0"/>
                  </a:moveTo>
                  <a:lnTo>
                    <a:pt x="569693" y="1859"/>
                  </a:lnTo>
                  <a:lnTo>
                    <a:pt x="522421" y="7346"/>
                  </a:lnTo>
                  <a:lnTo>
                    <a:pt x="476301" y="16324"/>
                  </a:lnTo>
                  <a:lnTo>
                    <a:pt x="431471" y="28654"/>
                  </a:lnTo>
                  <a:lnTo>
                    <a:pt x="388069" y="44199"/>
                  </a:lnTo>
                  <a:lnTo>
                    <a:pt x="346232" y="62821"/>
                  </a:lnTo>
                  <a:lnTo>
                    <a:pt x="306098" y="84384"/>
                  </a:lnTo>
                  <a:lnTo>
                    <a:pt x="267804" y="108749"/>
                  </a:lnTo>
                  <a:lnTo>
                    <a:pt x="231488" y="135780"/>
                  </a:lnTo>
                  <a:lnTo>
                    <a:pt x="197286" y="165338"/>
                  </a:lnTo>
                  <a:lnTo>
                    <a:pt x="165338" y="197286"/>
                  </a:lnTo>
                  <a:lnTo>
                    <a:pt x="135780" y="231488"/>
                  </a:lnTo>
                  <a:lnTo>
                    <a:pt x="108749" y="267804"/>
                  </a:lnTo>
                  <a:lnTo>
                    <a:pt x="84384" y="306098"/>
                  </a:lnTo>
                  <a:lnTo>
                    <a:pt x="62821" y="346232"/>
                  </a:lnTo>
                  <a:lnTo>
                    <a:pt x="44199" y="388069"/>
                  </a:lnTo>
                  <a:lnTo>
                    <a:pt x="28654" y="431471"/>
                  </a:lnTo>
                  <a:lnTo>
                    <a:pt x="16324" y="476301"/>
                  </a:lnTo>
                  <a:lnTo>
                    <a:pt x="7346" y="522421"/>
                  </a:lnTo>
                  <a:lnTo>
                    <a:pt x="1859" y="569693"/>
                  </a:lnTo>
                  <a:lnTo>
                    <a:pt x="0" y="617981"/>
                  </a:lnTo>
                  <a:lnTo>
                    <a:pt x="1859" y="666270"/>
                  </a:lnTo>
                  <a:lnTo>
                    <a:pt x="7346" y="713542"/>
                  </a:lnTo>
                  <a:lnTo>
                    <a:pt x="16324" y="759662"/>
                  </a:lnTo>
                  <a:lnTo>
                    <a:pt x="28654" y="804492"/>
                  </a:lnTo>
                  <a:lnTo>
                    <a:pt x="44199" y="847894"/>
                  </a:lnTo>
                  <a:lnTo>
                    <a:pt x="62821" y="889731"/>
                  </a:lnTo>
                  <a:lnTo>
                    <a:pt x="84384" y="929865"/>
                  </a:lnTo>
                  <a:lnTo>
                    <a:pt x="108749" y="968159"/>
                  </a:lnTo>
                  <a:lnTo>
                    <a:pt x="135780" y="1004475"/>
                  </a:lnTo>
                  <a:lnTo>
                    <a:pt x="165338" y="1038677"/>
                  </a:lnTo>
                  <a:lnTo>
                    <a:pt x="197286" y="1070625"/>
                  </a:lnTo>
                  <a:lnTo>
                    <a:pt x="231488" y="1100183"/>
                  </a:lnTo>
                  <a:lnTo>
                    <a:pt x="267804" y="1127214"/>
                  </a:lnTo>
                  <a:lnTo>
                    <a:pt x="306098" y="1151579"/>
                  </a:lnTo>
                  <a:lnTo>
                    <a:pt x="346232" y="1173142"/>
                  </a:lnTo>
                  <a:lnTo>
                    <a:pt x="388069" y="1191764"/>
                  </a:lnTo>
                  <a:lnTo>
                    <a:pt x="431471" y="1207309"/>
                  </a:lnTo>
                  <a:lnTo>
                    <a:pt x="476301" y="1219639"/>
                  </a:lnTo>
                  <a:lnTo>
                    <a:pt x="522421" y="1228617"/>
                  </a:lnTo>
                  <a:lnTo>
                    <a:pt x="569693" y="1234104"/>
                  </a:lnTo>
                  <a:lnTo>
                    <a:pt x="617982" y="1235964"/>
                  </a:lnTo>
                  <a:lnTo>
                    <a:pt x="666270" y="1234104"/>
                  </a:lnTo>
                  <a:lnTo>
                    <a:pt x="713542" y="1228617"/>
                  </a:lnTo>
                  <a:lnTo>
                    <a:pt x="759662" y="1219639"/>
                  </a:lnTo>
                  <a:lnTo>
                    <a:pt x="804492" y="1207309"/>
                  </a:lnTo>
                  <a:lnTo>
                    <a:pt x="847894" y="1191764"/>
                  </a:lnTo>
                  <a:lnTo>
                    <a:pt x="889731" y="1173142"/>
                  </a:lnTo>
                  <a:lnTo>
                    <a:pt x="929865" y="1151579"/>
                  </a:lnTo>
                  <a:lnTo>
                    <a:pt x="968159" y="1127214"/>
                  </a:lnTo>
                  <a:lnTo>
                    <a:pt x="1004475" y="1100183"/>
                  </a:lnTo>
                  <a:lnTo>
                    <a:pt x="1038677" y="1070625"/>
                  </a:lnTo>
                  <a:lnTo>
                    <a:pt x="1070625" y="1038677"/>
                  </a:lnTo>
                  <a:lnTo>
                    <a:pt x="1100183" y="1004475"/>
                  </a:lnTo>
                  <a:lnTo>
                    <a:pt x="1127214" y="968159"/>
                  </a:lnTo>
                  <a:lnTo>
                    <a:pt x="1151579" y="929865"/>
                  </a:lnTo>
                  <a:lnTo>
                    <a:pt x="1173142" y="889731"/>
                  </a:lnTo>
                  <a:lnTo>
                    <a:pt x="1191764" y="847894"/>
                  </a:lnTo>
                  <a:lnTo>
                    <a:pt x="1207309" y="804492"/>
                  </a:lnTo>
                  <a:lnTo>
                    <a:pt x="1219639" y="759662"/>
                  </a:lnTo>
                  <a:lnTo>
                    <a:pt x="1228617" y="713542"/>
                  </a:lnTo>
                  <a:lnTo>
                    <a:pt x="1234104" y="666270"/>
                  </a:lnTo>
                  <a:lnTo>
                    <a:pt x="1235964" y="617981"/>
                  </a:lnTo>
                  <a:lnTo>
                    <a:pt x="1234104" y="569693"/>
                  </a:lnTo>
                  <a:lnTo>
                    <a:pt x="1228617" y="522421"/>
                  </a:lnTo>
                  <a:lnTo>
                    <a:pt x="1219639" y="476301"/>
                  </a:lnTo>
                  <a:lnTo>
                    <a:pt x="1207309" y="431471"/>
                  </a:lnTo>
                  <a:lnTo>
                    <a:pt x="1191764" y="388069"/>
                  </a:lnTo>
                  <a:lnTo>
                    <a:pt x="1173142" y="346232"/>
                  </a:lnTo>
                  <a:lnTo>
                    <a:pt x="1151579" y="306098"/>
                  </a:lnTo>
                  <a:lnTo>
                    <a:pt x="1127214" y="267804"/>
                  </a:lnTo>
                  <a:lnTo>
                    <a:pt x="1100183" y="231488"/>
                  </a:lnTo>
                  <a:lnTo>
                    <a:pt x="1070625" y="197286"/>
                  </a:lnTo>
                  <a:lnTo>
                    <a:pt x="1038677" y="165338"/>
                  </a:lnTo>
                  <a:lnTo>
                    <a:pt x="1004475" y="135780"/>
                  </a:lnTo>
                  <a:lnTo>
                    <a:pt x="968159" y="108749"/>
                  </a:lnTo>
                  <a:lnTo>
                    <a:pt x="929865" y="84384"/>
                  </a:lnTo>
                  <a:lnTo>
                    <a:pt x="889731" y="62821"/>
                  </a:lnTo>
                  <a:lnTo>
                    <a:pt x="847894" y="44199"/>
                  </a:lnTo>
                  <a:lnTo>
                    <a:pt x="804492" y="28654"/>
                  </a:lnTo>
                  <a:lnTo>
                    <a:pt x="759662" y="16324"/>
                  </a:lnTo>
                  <a:lnTo>
                    <a:pt x="713542" y="7346"/>
                  </a:lnTo>
                  <a:lnTo>
                    <a:pt x="666270" y="1859"/>
                  </a:lnTo>
                  <a:lnTo>
                    <a:pt x="617982" y="0"/>
                  </a:lnTo>
                  <a:close/>
                </a:path>
              </a:pathLst>
            </a:custGeom>
            <a:solidFill>
              <a:srgbClr val="1231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C6C12915-0950-D65A-F770-41C135152C64}"/>
                </a:ext>
              </a:extLst>
            </p:cNvPr>
            <p:cNvSpPr/>
            <p:nvPr/>
          </p:nvSpPr>
          <p:spPr>
            <a:xfrm>
              <a:off x="2035302" y="2423922"/>
              <a:ext cx="1236345" cy="1236345"/>
            </a:xfrm>
            <a:custGeom>
              <a:avLst/>
              <a:gdLst/>
              <a:ahLst/>
              <a:cxnLst/>
              <a:rect l="l" t="t" r="r" b="b"/>
              <a:pathLst>
                <a:path w="1236345" h="1236345">
                  <a:moveTo>
                    <a:pt x="0" y="617981"/>
                  </a:moveTo>
                  <a:lnTo>
                    <a:pt x="1859" y="569693"/>
                  </a:lnTo>
                  <a:lnTo>
                    <a:pt x="7346" y="522421"/>
                  </a:lnTo>
                  <a:lnTo>
                    <a:pt x="16324" y="476301"/>
                  </a:lnTo>
                  <a:lnTo>
                    <a:pt x="28654" y="431471"/>
                  </a:lnTo>
                  <a:lnTo>
                    <a:pt x="44199" y="388069"/>
                  </a:lnTo>
                  <a:lnTo>
                    <a:pt x="62821" y="346232"/>
                  </a:lnTo>
                  <a:lnTo>
                    <a:pt x="84384" y="306098"/>
                  </a:lnTo>
                  <a:lnTo>
                    <a:pt x="108749" y="267804"/>
                  </a:lnTo>
                  <a:lnTo>
                    <a:pt x="135780" y="231488"/>
                  </a:lnTo>
                  <a:lnTo>
                    <a:pt x="165338" y="197286"/>
                  </a:lnTo>
                  <a:lnTo>
                    <a:pt x="197286" y="165338"/>
                  </a:lnTo>
                  <a:lnTo>
                    <a:pt x="231488" y="135780"/>
                  </a:lnTo>
                  <a:lnTo>
                    <a:pt x="267804" y="108749"/>
                  </a:lnTo>
                  <a:lnTo>
                    <a:pt x="306098" y="84384"/>
                  </a:lnTo>
                  <a:lnTo>
                    <a:pt x="346232" y="62821"/>
                  </a:lnTo>
                  <a:lnTo>
                    <a:pt x="388069" y="44199"/>
                  </a:lnTo>
                  <a:lnTo>
                    <a:pt x="431471" y="28654"/>
                  </a:lnTo>
                  <a:lnTo>
                    <a:pt x="476301" y="16324"/>
                  </a:lnTo>
                  <a:lnTo>
                    <a:pt x="522421" y="7346"/>
                  </a:lnTo>
                  <a:lnTo>
                    <a:pt x="569693" y="1859"/>
                  </a:lnTo>
                  <a:lnTo>
                    <a:pt x="617982" y="0"/>
                  </a:lnTo>
                  <a:lnTo>
                    <a:pt x="666270" y="1859"/>
                  </a:lnTo>
                  <a:lnTo>
                    <a:pt x="713542" y="7346"/>
                  </a:lnTo>
                  <a:lnTo>
                    <a:pt x="759662" y="16324"/>
                  </a:lnTo>
                  <a:lnTo>
                    <a:pt x="804492" y="28654"/>
                  </a:lnTo>
                  <a:lnTo>
                    <a:pt x="847894" y="44199"/>
                  </a:lnTo>
                  <a:lnTo>
                    <a:pt x="889731" y="62821"/>
                  </a:lnTo>
                  <a:lnTo>
                    <a:pt x="929865" y="84384"/>
                  </a:lnTo>
                  <a:lnTo>
                    <a:pt x="968159" y="108749"/>
                  </a:lnTo>
                  <a:lnTo>
                    <a:pt x="1004475" y="135780"/>
                  </a:lnTo>
                  <a:lnTo>
                    <a:pt x="1038677" y="165338"/>
                  </a:lnTo>
                  <a:lnTo>
                    <a:pt x="1070625" y="197286"/>
                  </a:lnTo>
                  <a:lnTo>
                    <a:pt x="1100183" y="231488"/>
                  </a:lnTo>
                  <a:lnTo>
                    <a:pt x="1127214" y="267804"/>
                  </a:lnTo>
                  <a:lnTo>
                    <a:pt x="1151579" y="306098"/>
                  </a:lnTo>
                  <a:lnTo>
                    <a:pt x="1173142" y="346232"/>
                  </a:lnTo>
                  <a:lnTo>
                    <a:pt x="1191764" y="388069"/>
                  </a:lnTo>
                  <a:lnTo>
                    <a:pt x="1207309" y="431471"/>
                  </a:lnTo>
                  <a:lnTo>
                    <a:pt x="1219639" y="476301"/>
                  </a:lnTo>
                  <a:lnTo>
                    <a:pt x="1228617" y="522421"/>
                  </a:lnTo>
                  <a:lnTo>
                    <a:pt x="1234104" y="569693"/>
                  </a:lnTo>
                  <a:lnTo>
                    <a:pt x="1235964" y="617981"/>
                  </a:lnTo>
                  <a:lnTo>
                    <a:pt x="1234104" y="666270"/>
                  </a:lnTo>
                  <a:lnTo>
                    <a:pt x="1228617" y="713542"/>
                  </a:lnTo>
                  <a:lnTo>
                    <a:pt x="1219639" y="759662"/>
                  </a:lnTo>
                  <a:lnTo>
                    <a:pt x="1207309" y="804492"/>
                  </a:lnTo>
                  <a:lnTo>
                    <a:pt x="1191764" y="847894"/>
                  </a:lnTo>
                  <a:lnTo>
                    <a:pt x="1173142" y="889731"/>
                  </a:lnTo>
                  <a:lnTo>
                    <a:pt x="1151579" y="929865"/>
                  </a:lnTo>
                  <a:lnTo>
                    <a:pt x="1127214" y="968159"/>
                  </a:lnTo>
                  <a:lnTo>
                    <a:pt x="1100183" y="1004475"/>
                  </a:lnTo>
                  <a:lnTo>
                    <a:pt x="1070625" y="1038677"/>
                  </a:lnTo>
                  <a:lnTo>
                    <a:pt x="1038677" y="1070625"/>
                  </a:lnTo>
                  <a:lnTo>
                    <a:pt x="1004475" y="1100183"/>
                  </a:lnTo>
                  <a:lnTo>
                    <a:pt x="968159" y="1127214"/>
                  </a:lnTo>
                  <a:lnTo>
                    <a:pt x="929865" y="1151579"/>
                  </a:lnTo>
                  <a:lnTo>
                    <a:pt x="889731" y="1173142"/>
                  </a:lnTo>
                  <a:lnTo>
                    <a:pt x="847894" y="1191764"/>
                  </a:lnTo>
                  <a:lnTo>
                    <a:pt x="804492" y="1207309"/>
                  </a:lnTo>
                  <a:lnTo>
                    <a:pt x="759662" y="1219639"/>
                  </a:lnTo>
                  <a:lnTo>
                    <a:pt x="713542" y="1228617"/>
                  </a:lnTo>
                  <a:lnTo>
                    <a:pt x="666270" y="1234104"/>
                  </a:lnTo>
                  <a:lnTo>
                    <a:pt x="617982" y="1235964"/>
                  </a:lnTo>
                  <a:lnTo>
                    <a:pt x="569693" y="1234104"/>
                  </a:lnTo>
                  <a:lnTo>
                    <a:pt x="522421" y="1228617"/>
                  </a:lnTo>
                  <a:lnTo>
                    <a:pt x="476301" y="1219639"/>
                  </a:lnTo>
                  <a:lnTo>
                    <a:pt x="431471" y="1207309"/>
                  </a:lnTo>
                  <a:lnTo>
                    <a:pt x="388069" y="1191764"/>
                  </a:lnTo>
                  <a:lnTo>
                    <a:pt x="346232" y="1173142"/>
                  </a:lnTo>
                  <a:lnTo>
                    <a:pt x="306098" y="1151579"/>
                  </a:lnTo>
                  <a:lnTo>
                    <a:pt x="267804" y="1127214"/>
                  </a:lnTo>
                  <a:lnTo>
                    <a:pt x="231488" y="1100183"/>
                  </a:lnTo>
                  <a:lnTo>
                    <a:pt x="197286" y="1070625"/>
                  </a:lnTo>
                  <a:lnTo>
                    <a:pt x="165338" y="1038677"/>
                  </a:lnTo>
                  <a:lnTo>
                    <a:pt x="135780" y="1004475"/>
                  </a:lnTo>
                  <a:lnTo>
                    <a:pt x="108749" y="968159"/>
                  </a:lnTo>
                  <a:lnTo>
                    <a:pt x="84384" y="929865"/>
                  </a:lnTo>
                  <a:lnTo>
                    <a:pt x="62821" y="889731"/>
                  </a:lnTo>
                  <a:lnTo>
                    <a:pt x="44199" y="847894"/>
                  </a:lnTo>
                  <a:lnTo>
                    <a:pt x="28654" y="804492"/>
                  </a:lnTo>
                  <a:lnTo>
                    <a:pt x="16324" y="759662"/>
                  </a:lnTo>
                  <a:lnTo>
                    <a:pt x="7346" y="713542"/>
                  </a:lnTo>
                  <a:lnTo>
                    <a:pt x="1859" y="666270"/>
                  </a:lnTo>
                  <a:lnTo>
                    <a:pt x="0" y="617981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B374F374-2E54-7E47-AD93-4B91C256BA42}"/>
                </a:ext>
              </a:extLst>
            </p:cNvPr>
            <p:cNvSpPr/>
            <p:nvPr/>
          </p:nvSpPr>
          <p:spPr>
            <a:xfrm>
              <a:off x="3599687" y="2305812"/>
              <a:ext cx="1515110" cy="1513840"/>
            </a:xfrm>
            <a:custGeom>
              <a:avLst/>
              <a:gdLst/>
              <a:ahLst/>
              <a:cxnLst/>
              <a:rect l="l" t="t" r="r" b="b"/>
              <a:pathLst>
                <a:path w="1515110" h="1513839">
                  <a:moveTo>
                    <a:pt x="757427" y="0"/>
                  </a:moveTo>
                  <a:lnTo>
                    <a:pt x="709524" y="1488"/>
                  </a:lnTo>
                  <a:lnTo>
                    <a:pt x="662413" y="5894"/>
                  </a:lnTo>
                  <a:lnTo>
                    <a:pt x="616183" y="13129"/>
                  </a:lnTo>
                  <a:lnTo>
                    <a:pt x="570922" y="23105"/>
                  </a:lnTo>
                  <a:lnTo>
                    <a:pt x="526719" y="35733"/>
                  </a:lnTo>
                  <a:lnTo>
                    <a:pt x="483663" y="50924"/>
                  </a:lnTo>
                  <a:lnTo>
                    <a:pt x="441843" y="68590"/>
                  </a:lnTo>
                  <a:lnTo>
                    <a:pt x="401347" y="88643"/>
                  </a:lnTo>
                  <a:lnTo>
                    <a:pt x="362264" y="110993"/>
                  </a:lnTo>
                  <a:lnTo>
                    <a:pt x="324683" y="135552"/>
                  </a:lnTo>
                  <a:lnTo>
                    <a:pt x="288692" y="162232"/>
                  </a:lnTo>
                  <a:lnTo>
                    <a:pt x="254381" y="190943"/>
                  </a:lnTo>
                  <a:lnTo>
                    <a:pt x="221837" y="221599"/>
                  </a:lnTo>
                  <a:lnTo>
                    <a:pt x="191149" y="254109"/>
                  </a:lnTo>
                  <a:lnTo>
                    <a:pt x="162407" y="288385"/>
                  </a:lnTo>
                  <a:lnTo>
                    <a:pt x="135699" y="324339"/>
                  </a:lnTo>
                  <a:lnTo>
                    <a:pt x="111114" y="361882"/>
                  </a:lnTo>
                  <a:lnTo>
                    <a:pt x="88740" y="400926"/>
                  </a:lnTo>
                  <a:lnTo>
                    <a:pt x="68666" y="441381"/>
                  </a:lnTo>
                  <a:lnTo>
                    <a:pt x="50980" y="483160"/>
                  </a:lnTo>
                  <a:lnTo>
                    <a:pt x="35772" y="526174"/>
                  </a:lnTo>
                  <a:lnTo>
                    <a:pt x="23131" y="570334"/>
                  </a:lnTo>
                  <a:lnTo>
                    <a:pt x="13144" y="615552"/>
                  </a:lnTo>
                  <a:lnTo>
                    <a:pt x="5901" y="661739"/>
                  </a:lnTo>
                  <a:lnTo>
                    <a:pt x="1490" y="708806"/>
                  </a:lnTo>
                  <a:lnTo>
                    <a:pt x="0" y="756665"/>
                  </a:lnTo>
                  <a:lnTo>
                    <a:pt x="1490" y="804525"/>
                  </a:lnTo>
                  <a:lnTo>
                    <a:pt x="5901" y="851592"/>
                  </a:lnTo>
                  <a:lnTo>
                    <a:pt x="13144" y="897779"/>
                  </a:lnTo>
                  <a:lnTo>
                    <a:pt x="23131" y="942997"/>
                  </a:lnTo>
                  <a:lnTo>
                    <a:pt x="35772" y="987157"/>
                  </a:lnTo>
                  <a:lnTo>
                    <a:pt x="50980" y="1030171"/>
                  </a:lnTo>
                  <a:lnTo>
                    <a:pt x="68666" y="1071950"/>
                  </a:lnTo>
                  <a:lnTo>
                    <a:pt x="88740" y="1112405"/>
                  </a:lnTo>
                  <a:lnTo>
                    <a:pt x="111114" y="1151449"/>
                  </a:lnTo>
                  <a:lnTo>
                    <a:pt x="135699" y="1188992"/>
                  </a:lnTo>
                  <a:lnTo>
                    <a:pt x="162407" y="1224946"/>
                  </a:lnTo>
                  <a:lnTo>
                    <a:pt x="191149" y="1259222"/>
                  </a:lnTo>
                  <a:lnTo>
                    <a:pt x="221837" y="1291732"/>
                  </a:lnTo>
                  <a:lnTo>
                    <a:pt x="254381" y="1322388"/>
                  </a:lnTo>
                  <a:lnTo>
                    <a:pt x="288692" y="1351099"/>
                  </a:lnTo>
                  <a:lnTo>
                    <a:pt x="324683" y="1377779"/>
                  </a:lnTo>
                  <a:lnTo>
                    <a:pt x="362264" y="1402338"/>
                  </a:lnTo>
                  <a:lnTo>
                    <a:pt x="401347" y="1424688"/>
                  </a:lnTo>
                  <a:lnTo>
                    <a:pt x="441843" y="1444741"/>
                  </a:lnTo>
                  <a:lnTo>
                    <a:pt x="483663" y="1462407"/>
                  </a:lnTo>
                  <a:lnTo>
                    <a:pt x="526719" y="1477598"/>
                  </a:lnTo>
                  <a:lnTo>
                    <a:pt x="570922" y="1490226"/>
                  </a:lnTo>
                  <a:lnTo>
                    <a:pt x="616183" y="1500202"/>
                  </a:lnTo>
                  <a:lnTo>
                    <a:pt x="662413" y="1507437"/>
                  </a:lnTo>
                  <a:lnTo>
                    <a:pt x="709524" y="1511843"/>
                  </a:lnTo>
                  <a:lnTo>
                    <a:pt x="757427" y="1513332"/>
                  </a:lnTo>
                  <a:lnTo>
                    <a:pt x="805331" y="1511843"/>
                  </a:lnTo>
                  <a:lnTo>
                    <a:pt x="852442" y="1507437"/>
                  </a:lnTo>
                  <a:lnTo>
                    <a:pt x="898672" y="1500202"/>
                  </a:lnTo>
                  <a:lnTo>
                    <a:pt x="943933" y="1490226"/>
                  </a:lnTo>
                  <a:lnTo>
                    <a:pt x="988136" y="1477598"/>
                  </a:lnTo>
                  <a:lnTo>
                    <a:pt x="1031192" y="1462407"/>
                  </a:lnTo>
                  <a:lnTo>
                    <a:pt x="1073012" y="1444741"/>
                  </a:lnTo>
                  <a:lnTo>
                    <a:pt x="1113508" y="1424688"/>
                  </a:lnTo>
                  <a:lnTo>
                    <a:pt x="1152591" y="1402338"/>
                  </a:lnTo>
                  <a:lnTo>
                    <a:pt x="1190172" y="1377779"/>
                  </a:lnTo>
                  <a:lnTo>
                    <a:pt x="1226163" y="1351099"/>
                  </a:lnTo>
                  <a:lnTo>
                    <a:pt x="1260474" y="1322388"/>
                  </a:lnTo>
                  <a:lnTo>
                    <a:pt x="1293018" y="1291732"/>
                  </a:lnTo>
                  <a:lnTo>
                    <a:pt x="1323706" y="1259222"/>
                  </a:lnTo>
                  <a:lnTo>
                    <a:pt x="1352448" y="1224946"/>
                  </a:lnTo>
                  <a:lnTo>
                    <a:pt x="1379156" y="1188992"/>
                  </a:lnTo>
                  <a:lnTo>
                    <a:pt x="1403741" y="1151449"/>
                  </a:lnTo>
                  <a:lnTo>
                    <a:pt x="1426115" y="1112405"/>
                  </a:lnTo>
                  <a:lnTo>
                    <a:pt x="1446189" y="1071950"/>
                  </a:lnTo>
                  <a:lnTo>
                    <a:pt x="1463875" y="1030171"/>
                  </a:lnTo>
                  <a:lnTo>
                    <a:pt x="1479083" y="987157"/>
                  </a:lnTo>
                  <a:lnTo>
                    <a:pt x="1491724" y="942997"/>
                  </a:lnTo>
                  <a:lnTo>
                    <a:pt x="1501711" y="897779"/>
                  </a:lnTo>
                  <a:lnTo>
                    <a:pt x="1508954" y="851592"/>
                  </a:lnTo>
                  <a:lnTo>
                    <a:pt x="1513365" y="804525"/>
                  </a:lnTo>
                  <a:lnTo>
                    <a:pt x="1514856" y="756665"/>
                  </a:lnTo>
                  <a:lnTo>
                    <a:pt x="1513365" y="708806"/>
                  </a:lnTo>
                  <a:lnTo>
                    <a:pt x="1508954" y="661739"/>
                  </a:lnTo>
                  <a:lnTo>
                    <a:pt x="1501711" y="615552"/>
                  </a:lnTo>
                  <a:lnTo>
                    <a:pt x="1491724" y="570334"/>
                  </a:lnTo>
                  <a:lnTo>
                    <a:pt x="1479083" y="526174"/>
                  </a:lnTo>
                  <a:lnTo>
                    <a:pt x="1463875" y="483160"/>
                  </a:lnTo>
                  <a:lnTo>
                    <a:pt x="1446189" y="441381"/>
                  </a:lnTo>
                  <a:lnTo>
                    <a:pt x="1426115" y="400926"/>
                  </a:lnTo>
                  <a:lnTo>
                    <a:pt x="1403741" y="361882"/>
                  </a:lnTo>
                  <a:lnTo>
                    <a:pt x="1379156" y="324339"/>
                  </a:lnTo>
                  <a:lnTo>
                    <a:pt x="1352448" y="288385"/>
                  </a:lnTo>
                  <a:lnTo>
                    <a:pt x="1323706" y="254109"/>
                  </a:lnTo>
                  <a:lnTo>
                    <a:pt x="1293018" y="221599"/>
                  </a:lnTo>
                  <a:lnTo>
                    <a:pt x="1260474" y="190943"/>
                  </a:lnTo>
                  <a:lnTo>
                    <a:pt x="1226163" y="162232"/>
                  </a:lnTo>
                  <a:lnTo>
                    <a:pt x="1190172" y="135552"/>
                  </a:lnTo>
                  <a:lnTo>
                    <a:pt x="1152591" y="110993"/>
                  </a:lnTo>
                  <a:lnTo>
                    <a:pt x="1113508" y="88643"/>
                  </a:lnTo>
                  <a:lnTo>
                    <a:pt x="1073012" y="68590"/>
                  </a:lnTo>
                  <a:lnTo>
                    <a:pt x="1031192" y="50924"/>
                  </a:lnTo>
                  <a:lnTo>
                    <a:pt x="988136" y="35733"/>
                  </a:lnTo>
                  <a:lnTo>
                    <a:pt x="943933" y="23105"/>
                  </a:lnTo>
                  <a:lnTo>
                    <a:pt x="898672" y="13129"/>
                  </a:lnTo>
                  <a:lnTo>
                    <a:pt x="852442" y="5894"/>
                  </a:lnTo>
                  <a:lnTo>
                    <a:pt x="805331" y="1488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083D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6">
              <a:extLst>
                <a:ext uri="{FF2B5EF4-FFF2-40B4-BE49-F238E27FC236}">
                  <a16:creationId xmlns:a16="http://schemas.microsoft.com/office/drawing/2014/main" id="{5AE42E42-C9E3-856E-17D0-1E123F308243}"/>
                </a:ext>
              </a:extLst>
            </p:cNvPr>
            <p:cNvSpPr/>
            <p:nvPr/>
          </p:nvSpPr>
          <p:spPr>
            <a:xfrm>
              <a:off x="3599687" y="2305812"/>
              <a:ext cx="1515110" cy="1513840"/>
            </a:xfrm>
            <a:custGeom>
              <a:avLst/>
              <a:gdLst/>
              <a:ahLst/>
              <a:cxnLst/>
              <a:rect l="l" t="t" r="r" b="b"/>
              <a:pathLst>
                <a:path w="1515110" h="1513839">
                  <a:moveTo>
                    <a:pt x="0" y="756665"/>
                  </a:moveTo>
                  <a:lnTo>
                    <a:pt x="1490" y="708806"/>
                  </a:lnTo>
                  <a:lnTo>
                    <a:pt x="5901" y="661739"/>
                  </a:lnTo>
                  <a:lnTo>
                    <a:pt x="13144" y="615552"/>
                  </a:lnTo>
                  <a:lnTo>
                    <a:pt x="23131" y="570334"/>
                  </a:lnTo>
                  <a:lnTo>
                    <a:pt x="35772" y="526174"/>
                  </a:lnTo>
                  <a:lnTo>
                    <a:pt x="50980" y="483160"/>
                  </a:lnTo>
                  <a:lnTo>
                    <a:pt x="68666" y="441381"/>
                  </a:lnTo>
                  <a:lnTo>
                    <a:pt x="88740" y="400926"/>
                  </a:lnTo>
                  <a:lnTo>
                    <a:pt x="111114" y="361882"/>
                  </a:lnTo>
                  <a:lnTo>
                    <a:pt x="135699" y="324339"/>
                  </a:lnTo>
                  <a:lnTo>
                    <a:pt x="162407" y="288385"/>
                  </a:lnTo>
                  <a:lnTo>
                    <a:pt x="191149" y="254109"/>
                  </a:lnTo>
                  <a:lnTo>
                    <a:pt x="221837" y="221599"/>
                  </a:lnTo>
                  <a:lnTo>
                    <a:pt x="254381" y="190943"/>
                  </a:lnTo>
                  <a:lnTo>
                    <a:pt x="288692" y="162232"/>
                  </a:lnTo>
                  <a:lnTo>
                    <a:pt x="324683" y="135552"/>
                  </a:lnTo>
                  <a:lnTo>
                    <a:pt x="362264" y="110993"/>
                  </a:lnTo>
                  <a:lnTo>
                    <a:pt x="401347" y="88643"/>
                  </a:lnTo>
                  <a:lnTo>
                    <a:pt x="441843" y="68590"/>
                  </a:lnTo>
                  <a:lnTo>
                    <a:pt x="483663" y="50924"/>
                  </a:lnTo>
                  <a:lnTo>
                    <a:pt x="526719" y="35733"/>
                  </a:lnTo>
                  <a:lnTo>
                    <a:pt x="570922" y="23105"/>
                  </a:lnTo>
                  <a:lnTo>
                    <a:pt x="616183" y="13129"/>
                  </a:lnTo>
                  <a:lnTo>
                    <a:pt x="662413" y="5894"/>
                  </a:lnTo>
                  <a:lnTo>
                    <a:pt x="709524" y="1488"/>
                  </a:lnTo>
                  <a:lnTo>
                    <a:pt x="757427" y="0"/>
                  </a:lnTo>
                  <a:lnTo>
                    <a:pt x="805331" y="1488"/>
                  </a:lnTo>
                  <a:lnTo>
                    <a:pt x="852442" y="5894"/>
                  </a:lnTo>
                  <a:lnTo>
                    <a:pt x="898672" y="13129"/>
                  </a:lnTo>
                  <a:lnTo>
                    <a:pt x="943933" y="23105"/>
                  </a:lnTo>
                  <a:lnTo>
                    <a:pt x="988136" y="35733"/>
                  </a:lnTo>
                  <a:lnTo>
                    <a:pt x="1031192" y="50924"/>
                  </a:lnTo>
                  <a:lnTo>
                    <a:pt x="1073012" y="68590"/>
                  </a:lnTo>
                  <a:lnTo>
                    <a:pt x="1113508" y="88643"/>
                  </a:lnTo>
                  <a:lnTo>
                    <a:pt x="1152591" y="110993"/>
                  </a:lnTo>
                  <a:lnTo>
                    <a:pt x="1190172" y="135552"/>
                  </a:lnTo>
                  <a:lnTo>
                    <a:pt x="1226163" y="162232"/>
                  </a:lnTo>
                  <a:lnTo>
                    <a:pt x="1260474" y="190943"/>
                  </a:lnTo>
                  <a:lnTo>
                    <a:pt x="1293018" y="221599"/>
                  </a:lnTo>
                  <a:lnTo>
                    <a:pt x="1323706" y="254109"/>
                  </a:lnTo>
                  <a:lnTo>
                    <a:pt x="1352448" y="288385"/>
                  </a:lnTo>
                  <a:lnTo>
                    <a:pt x="1379156" y="324339"/>
                  </a:lnTo>
                  <a:lnTo>
                    <a:pt x="1403741" y="361882"/>
                  </a:lnTo>
                  <a:lnTo>
                    <a:pt x="1426115" y="400926"/>
                  </a:lnTo>
                  <a:lnTo>
                    <a:pt x="1446189" y="441381"/>
                  </a:lnTo>
                  <a:lnTo>
                    <a:pt x="1463875" y="483160"/>
                  </a:lnTo>
                  <a:lnTo>
                    <a:pt x="1479083" y="526174"/>
                  </a:lnTo>
                  <a:lnTo>
                    <a:pt x="1491724" y="570334"/>
                  </a:lnTo>
                  <a:lnTo>
                    <a:pt x="1501711" y="615552"/>
                  </a:lnTo>
                  <a:lnTo>
                    <a:pt x="1508954" y="661739"/>
                  </a:lnTo>
                  <a:lnTo>
                    <a:pt x="1513365" y="708806"/>
                  </a:lnTo>
                  <a:lnTo>
                    <a:pt x="1514856" y="756665"/>
                  </a:lnTo>
                  <a:lnTo>
                    <a:pt x="1513365" y="804525"/>
                  </a:lnTo>
                  <a:lnTo>
                    <a:pt x="1508954" y="851592"/>
                  </a:lnTo>
                  <a:lnTo>
                    <a:pt x="1501711" y="897779"/>
                  </a:lnTo>
                  <a:lnTo>
                    <a:pt x="1491724" y="942997"/>
                  </a:lnTo>
                  <a:lnTo>
                    <a:pt x="1479083" y="987157"/>
                  </a:lnTo>
                  <a:lnTo>
                    <a:pt x="1463875" y="1030171"/>
                  </a:lnTo>
                  <a:lnTo>
                    <a:pt x="1446189" y="1071950"/>
                  </a:lnTo>
                  <a:lnTo>
                    <a:pt x="1426115" y="1112405"/>
                  </a:lnTo>
                  <a:lnTo>
                    <a:pt x="1403741" y="1151449"/>
                  </a:lnTo>
                  <a:lnTo>
                    <a:pt x="1379156" y="1188992"/>
                  </a:lnTo>
                  <a:lnTo>
                    <a:pt x="1352448" y="1224946"/>
                  </a:lnTo>
                  <a:lnTo>
                    <a:pt x="1323706" y="1259222"/>
                  </a:lnTo>
                  <a:lnTo>
                    <a:pt x="1293018" y="1291732"/>
                  </a:lnTo>
                  <a:lnTo>
                    <a:pt x="1260474" y="1322388"/>
                  </a:lnTo>
                  <a:lnTo>
                    <a:pt x="1226163" y="1351099"/>
                  </a:lnTo>
                  <a:lnTo>
                    <a:pt x="1190172" y="1377779"/>
                  </a:lnTo>
                  <a:lnTo>
                    <a:pt x="1152591" y="1402338"/>
                  </a:lnTo>
                  <a:lnTo>
                    <a:pt x="1113508" y="1424688"/>
                  </a:lnTo>
                  <a:lnTo>
                    <a:pt x="1073012" y="1444741"/>
                  </a:lnTo>
                  <a:lnTo>
                    <a:pt x="1031192" y="1462407"/>
                  </a:lnTo>
                  <a:lnTo>
                    <a:pt x="988136" y="1477598"/>
                  </a:lnTo>
                  <a:lnTo>
                    <a:pt x="943933" y="1490226"/>
                  </a:lnTo>
                  <a:lnTo>
                    <a:pt x="898672" y="1500202"/>
                  </a:lnTo>
                  <a:lnTo>
                    <a:pt x="852442" y="1507437"/>
                  </a:lnTo>
                  <a:lnTo>
                    <a:pt x="805331" y="1511843"/>
                  </a:lnTo>
                  <a:lnTo>
                    <a:pt x="757427" y="1513332"/>
                  </a:lnTo>
                  <a:lnTo>
                    <a:pt x="709524" y="1511843"/>
                  </a:lnTo>
                  <a:lnTo>
                    <a:pt x="662413" y="1507437"/>
                  </a:lnTo>
                  <a:lnTo>
                    <a:pt x="616183" y="1500202"/>
                  </a:lnTo>
                  <a:lnTo>
                    <a:pt x="570922" y="1490226"/>
                  </a:lnTo>
                  <a:lnTo>
                    <a:pt x="526719" y="1477598"/>
                  </a:lnTo>
                  <a:lnTo>
                    <a:pt x="483663" y="1462407"/>
                  </a:lnTo>
                  <a:lnTo>
                    <a:pt x="441843" y="1444741"/>
                  </a:lnTo>
                  <a:lnTo>
                    <a:pt x="401347" y="1424688"/>
                  </a:lnTo>
                  <a:lnTo>
                    <a:pt x="362264" y="1402338"/>
                  </a:lnTo>
                  <a:lnTo>
                    <a:pt x="324683" y="1377779"/>
                  </a:lnTo>
                  <a:lnTo>
                    <a:pt x="288692" y="1351099"/>
                  </a:lnTo>
                  <a:lnTo>
                    <a:pt x="254381" y="1322388"/>
                  </a:lnTo>
                  <a:lnTo>
                    <a:pt x="221837" y="1291732"/>
                  </a:lnTo>
                  <a:lnTo>
                    <a:pt x="191149" y="1259222"/>
                  </a:lnTo>
                  <a:lnTo>
                    <a:pt x="162407" y="1224946"/>
                  </a:lnTo>
                  <a:lnTo>
                    <a:pt x="135699" y="1188992"/>
                  </a:lnTo>
                  <a:lnTo>
                    <a:pt x="111114" y="1151449"/>
                  </a:lnTo>
                  <a:lnTo>
                    <a:pt x="88740" y="1112405"/>
                  </a:lnTo>
                  <a:lnTo>
                    <a:pt x="68666" y="1071950"/>
                  </a:lnTo>
                  <a:lnTo>
                    <a:pt x="50980" y="1030171"/>
                  </a:lnTo>
                  <a:lnTo>
                    <a:pt x="35772" y="987157"/>
                  </a:lnTo>
                  <a:lnTo>
                    <a:pt x="23131" y="942997"/>
                  </a:lnTo>
                  <a:lnTo>
                    <a:pt x="13144" y="897779"/>
                  </a:lnTo>
                  <a:lnTo>
                    <a:pt x="5901" y="851592"/>
                  </a:lnTo>
                  <a:lnTo>
                    <a:pt x="1490" y="804525"/>
                  </a:lnTo>
                  <a:lnTo>
                    <a:pt x="0" y="756665"/>
                  </a:lnTo>
                  <a:close/>
                </a:path>
              </a:pathLst>
            </a:custGeom>
            <a:ln w="1269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17">
              <a:extLst>
                <a:ext uri="{FF2B5EF4-FFF2-40B4-BE49-F238E27FC236}">
                  <a16:creationId xmlns:a16="http://schemas.microsoft.com/office/drawing/2014/main" id="{C8FA0816-9C4A-A6AE-4134-36827B001AE0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0731" y="2244852"/>
              <a:ext cx="1624584" cy="1623187"/>
            </a:xfrm>
            <a:prstGeom prst="rect">
              <a:avLst/>
            </a:prstGeom>
          </p:spPr>
        </p:pic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B16B79A5-2808-BF34-AA27-391F08129786}"/>
                </a:ext>
              </a:extLst>
            </p:cNvPr>
            <p:cNvSpPr/>
            <p:nvPr/>
          </p:nvSpPr>
          <p:spPr>
            <a:xfrm>
              <a:off x="3737610" y="2431542"/>
              <a:ext cx="1234440" cy="1234440"/>
            </a:xfrm>
            <a:custGeom>
              <a:avLst/>
              <a:gdLst/>
              <a:ahLst/>
              <a:cxnLst/>
              <a:rect l="l" t="t" r="r" b="b"/>
              <a:pathLst>
                <a:path w="1234439" h="1234439">
                  <a:moveTo>
                    <a:pt x="617219" y="0"/>
                  </a:moveTo>
                  <a:lnTo>
                    <a:pt x="568986" y="1857"/>
                  </a:lnTo>
                  <a:lnTo>
                    <a:pt x="521767" y="7336"/>
                  </a:lnTo>
                  <a:lnTo>
                    <a:pt x="475701" y="16301"/>
                  </a:lnTo>
                  <a:lnTo>
                    <a:pt x="430924" y="28615"/>
                  </a:lnTo>
                  <a:lnTo>
                    <a:pt x="387574" y="44139"/>
                  </a:lnTo>
                  <a:lnTo>
                    <a:pt x="345788" y="62737"/>
                  </a:lnTo>
                  <a:lnTo>
                    <a:pt x="305703" y="84271"/>
                  </a:lnTo>
                  <a:lnTo>
                    <a:pt x="267456" y="108605"/>
                  </a:lnTo>
                  <a:lnTo>
                    <a:pt x="231185" y="135600"/>
                  </a:lnTo>
                  <a:lnTo>
                    <a:pt x="197028" y="165120"/>
                  </a:lnTo>
                  <a:lnTo>
                    <a:pt x="165120" y="197028"/>
                  </a:lnTo>
                  <a:lnTo>
                    <a:pt x="135600" y="231185"/>
                  </a:lnTo>
                  <a:lnTo>
                    <a:pt x="108605" y="267456"/>
                  </a:lnTo>
                  <a:lnTo>
                    <a:pt x="84271" y="305703"/>
                  </a:lnTo>
                  <a:lnTo>
                    <a:pt x="62737" y="345788"/>
                  </a:lnTo>
                  <a:lnTo>
                    <a:pt x="44139" y="387574"/>
                  </a:lnTo>
                  <a:lnTo>
                    <a:pt x="28615" y="430924"/>
                  </a:lnTo>
                  <a:lnTo>
                    <a:pt x="16301" y="475701"/>
                  </a:lnTo>
                  <a:lnTo>
                    <a:pt x="7336" y="521767"/>
                  </a:lnTo>
                  <a:lnTo>
                    <a:pt x="1857" y="568986"/>
                  </a:lnTo>
                  <a:lnTo>
                    <a:pt x="0" y="617220"/>
                  </a:lnTo>
                  <a:lnTo>
                    <a:pt x="1857" y="665453"/>
                  </a:lnTo>
                  <a:lnTo>
                    <a:pt x="7336" y="712672"/>
                  </a:lnTo>
                  <a:lnTo>
                    <a:pt x="16301" y="758738"/>
                  </a:lnTo>
                  <a:lnTo>
                    <a:pt x="28615" y="803515"/>
                  </a:lnTo>
                  <a:lnTo>
                    <a:pt x="44139" y="846865"/>
                  </a:lnTo>
                  <a:lnTo>
                    <a:pt x="62737" y="888651"/>
                  </a:lnTo>
                  <a:lnTo>
                    <a:pt x="84271" y="928736"/>
                  </a:lnTo>
                  <a:lnTo>
                    <a:pt x="108605" y="966983"/>
                  </a:lnTo>
                  <a:lnTo>
                    <a:pt x="135600" y="1003254"/>
                  </a:lnTo>
                  <a:lnTo>
                    <a:pt x="165120" y="1037411"/>
                  </a:lnTo>
                  <a:lnTo>
                    <a:pt x="197028" y="1069319"/>
                  </a:lnTo>
                  <a:lnTo>
                    <a:pt x="231185" y="1098839"/>
                  </a:lnTo>
                  <a:lnTo>
                    <a:pt x="267456" y="1125834"/>
                  </a:lnTo>
                  <a:lnTo>
                    <a:pt x="305703" y="1150168"/>
                  </a:lnTo>
                  <a:lnTo>
                    <a:pt x="345788" y="1171702"/>
                  </a:lnTo>
                  <a:lnTo>
                    <a:pt x="387574" y="1190300"/>
                  </a:lnTo>
                  <a:lnTo>
                    <a:pt x="430924" y="1205824"/>
                  </a:lnTo>
                  <a:lnTo>
                    <a:pt x="475701" y="1218138"/>
                  </a:lnTo>
                  <a:lnTo>
                    <a:pt x="521767" y="1227103"/>
                  </a:lnTo>
                  <a:lnTo>
                    <a:pt x="568986" y="1232582"/>
                  </a:lnTo>
                  <a:lnTo>
                    <a:pt x="617219" y="1234440"/>
                  </a:lnTo>
                  <a:lnTo>
                    <a:pt x="665453" y="1232582"/>
                  </a:lnTo>
                  <a:lnTo>
                    <a:pt x="712672" y="1227103"/>
                  </a:lnTo>
                  <a:lnTo>
                    <a:pt x="758738" y="1218138"/>
                  </a:lnTo>
                  <a:lnTo>
                    <a:pt x="803515" y="1205824"/>
                  </a:lnTo>
                  <a:lnTo>
                    <a:pt x="846865" y="1190300"/>
                  </a:lnTo>
                  <a:lnTo>
                    <a:pt x="888651" y="1171702"/>
                  </a:lnTo>
                  <a:lnTo>
                    <a:pt x="928736" y="1150168"/>
                  </a:lnTo>
                  <a:lnTo>
                    <a:pt x="966983" y="1125834"/>
                  </a:lnTo>
                  <a:lnTo>
                    <a:pt x="1003254" y="1098839"/>
                  </a:lnTo>
                  <a:lnTo>
                    <a:pt x="1037411" y="1069319"/>
                  </a:lnTo>
                  <a:lnTo>
                    <a:pt x="1069319" y="1037411"/>
                  </a:lnTo>
                  <a:lnTo>
                    <a:pt x="1098839" y="1003254"/>
                  </a:lnTo>
                  <a:lnTo>
                    <a:pt x="1125834" y="966983"/>
                  </a:lnTo>
                  <a:lnTo>
                    <a:pt x="1150168" y="928736"/>
                  </a:lnTo>
                  <a:lnTo>
                    <a:pt x="1171702" y="888651"/>
                  </a:lnTo>
                  <a:lnTo>
                    <a:pt x="1190300" y="846865"/>
                  </a:lnTo>
                  <a:lnTo>
                    <a:pt x="1205824" y="803515"/>
                  </a:lnTo>
                  <a:lnTo>
                    <a:pt x="1218138" y="758738"/>
                  </a:lnTo>
                  <a:lnTo>
                    <a:pt x="1227103" y="712672"/>
                  </a:lnTo>
                  <a:lnTo>
                    <a:pt x="1232582" y="665453"/>
                  </a:lnTo>
                  <a:lnTo>
                    <a:pt x="1234439" y="617220"/>
                  </a:lnTo>
                  <a:lnTo>
                    <a:pt x="1232582" y="568986"/>
                  </a:lnTo>
                  <a:lnTo>
                    <a:pt x="1227103" y="521767"/>
                  </a:lnTo>
                  <a:lnTo>
                    <a:pt x="1218138" y="475701"/>
                  </a:lnTo>
                  <a:lnTo>
                    <a:pt x="1205824" y="430924"/>
                  </a:lnTo>
                  <a:lnTo>
                    <a:pt x="1190300" y="387574"/>
                  </a:lnTo>
                  <a:lnTo>
                    <a:pt x="1171702" y="345788"/>
                  </a:lnTo>
                  <a:lnTo>
                    <a:pt x="1150168" y="305703"/>
                  </a:lnTo>
                  <a:lnTo>
                    <a:pt x="1125834" y="267456"/>
                  </a:lnTo>
                  <a:lnTo>
                    <a:pt x="1098839" y="231185"/>
                  </a:lnTo>
                  <a:lnTo>
                    <a:pt x="1069319" y="197028"/>
                  </a:lnTo>
                  <a:lnTo>
                    <a:pt x="1037411" y="165120"/>
                  </a:lnTo>
                  <a:lnTo>
                    <a:pt x="1003254" y="135600"/>
                  </a:lnTo>
                  <a:lnTo>
                    <a:pt x="966983" y="108605"/>
                  </a:lnTo>
                  <a:lnTo>
                    <a:pt x="928736" y="84271"/>
                  </a:lnTo>
                  <a:lnTo>
                    <a:pt x="888651" y="62737"/>
                  </a:lnTo>
                  <a:lnTo>
                    <a:pt x="846865" y="44139"/>
                  </a:lnTo>
                  <a:lnTo>
                    <a:pt x="803515" y="28615"/>
                  </a:lnTo>
                  <a:lnTo>
                    <a:pt x="758738" y="16301"/>
                  </a:lnTo>
                  <a:lnTo>
                    <a:pt x="712672" y="7336"/>
                  </a:lnTo>
                  <a:lnTo>
                    <a:pt x="665453" y="1857"/>
                  </a:lnTo>
                  <a:lnTo>
                    <a:pt x="617219" y="0"/>
                  </a:lnTo>
                  <a:close/>
                </a:path>
              </a:pathLst>
            </a:custGeom>
            <a:solidFill>
              <a:srgbClr val="1231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FEE372F7-7BBB-4193-9E33-97731B2B124A}"/>
                </a:ext>
              </a:extLst>
            </p:cNvPr>
            <p:cNvSpPr/>
            <p:nvPr/>
          </p:nvSpPr>
          <p:spPr>
            <a:xfrm>
              <a:off x="3737610" y="2431542"/>
              <a:ext cx="1234440" cy="1234440"/>
            </a:xfrm>
            <a:custGeom>
              <a:avLst/>
              <a:gdLst/>
              <a:ahLst/>
              <a:cxnLst/>
              <a:rect l="l" t="t" r="r" b="b"/>
              <a:pathLst>
                <a:path w="1234439" h="1234439">
                  <a:moveTo>
                    <a:pt x="0" y="617220"/>
                  </a:moveTo>
                  <a:lnTo>
                    <a:pt x="1857" y="568986"/>
                  </a:lnTo>
                  <a:lnTo>
                    <a:pt x="7336" y="521767"/>
                  </a:lnTo>
                  <a:lnTo>
                    <a:pt x="16301" y="475701"/>
                  </a:lnTo>
                  <a:lnTo>
                    <a:pt x="28615" y="430924"/>
                  </a:lnTo>
                  <a:lnTo>
                    <a:pt x="44139" y="387574"/>
                  </a:lnTo>
                  <a:lnTo>
                    <a:pt x="62737" y="345788"/>
                  </a:lnTo>
                  <a:lnTo>
                    <a:pt x="84271" y="305703"/>
                  </a:lnTo>
                  <a:lnTo>
                    <a:pt x="108605" y="267456"/>
                  </a:lnTo>
                  <a:lnTo>
                    <a:pt x="135600" y="231185"/>
                  </a:lnTo>
                  <a:lnTo>
                    <a:pt x="165120" y="197028"/>
                  </a:lnTo>
                  <a:lnTo>
                    <a:pt x="197028" y="165120"/>
                  </a:lnTo>
                  <a:lnTo>
                    <a:pt x="231185" y="135600"/>
                  </a:lnTo>
                  <a:lnTo>
                    <a:pt x="267456" y="108605"/>
                  </a:lnTo>
                  <a:lnTo>
                    <a:pt x="305703" y="84271"/>
                  </a:lnTo>
                  <a:lnTo>
                    <a:pt x="345788" y="62737"/>
                  </a:lnTo>
                  <a:lnTo>
                    <a:pt x="387574" y="44139"/>
                  </a:lnTo>
                  <a:lnTo>
                    <a:pt x="430924" y="28615"/>
                  </a:lnTo>
                  <a:lnTo>
                    <a:pt x="475701" y="16301"/>
                  </a:lnTo>
                  <a:lnTo>
                    <a:pt x="521767" y="7336"/>
                  </a:lnTo>
                  <a:lnTo>
                    <a:pt x="568986" y="1857"/>
                  </a:lnTo>
                  <a:lnTo>
                    <a:pt x="617219" y="0"/>
                  </a:lnTo>
                  <a:lnTo>
                    <a:pt x="665453" y="1857"/>
                  </a:lnTo>
                  <a:lnTo>
                    <a:pt x="712672" y="7336"/>
                  </a:lnTo>
                  <a:lnTo>
                    <a:pt x="758738" y="16301"/>
                  </a:lnTo>
                  <a:lnTo>
                    <a:pt x="803515" y="28615"/>
                  </a:lnTo>
                  <a:lnTo>
                    <a:pt x="846865" y="44139"/>
                  </a:lnTo>
                  <a:lnTo>
                    <a:pt x="888651" y="62737"/>
                  </a:lnTo>
                  <a:lnTo>
                    <a:pt x="928736" y="84271"/>
                  </a:lnTo>
                  <a:lnTo>
                    <a:pt x="966983" y="108605"/>
                  </a:lnTo>
                  <a:lnTo>
                    <a:pt x="1003254" y="135600"/>
                  </a:lnTo>
                  <a:lnTo>
                    <a:pt x="1037411" y="165120"/>
                  </a:lnTo>
                  <a:lnTo>
                    <a:pt x="1069319" y="197028"/>
                  </a:lnTo>
                  <a:lnTo>
                    <a:pt x="1098839" y="231185"/>
                  </a:lnTo>
                  <a:lnTo>
                    <a:pt x="1125834" y="267456"/>
                  </a:lnTo>
                  <a:lnTo>
                    <a:pt x="1150168" y="305703"/>
                  </a:lnTo>
                  <a:lnTo>
                    <a:pt x="1171702" y="345788"/>
                  </a:lnTo>
                  <a:lnTo>
                    <a:pt x="1190300" y="387574"/>
                  </a:lnTo>
                  <a:lnTo>
                    <a:pt x="1205824" y="430924"/>
                  </a:lnTo>
                  <a:lnTo>
                    <a:pt x="1218138" y="475701"/>
                  </a:lnTo>
                  <a:lnTo>
                    <a:pt x="1227103" y="521767"/>
                  </a:lnTo>
                  <a:lnTo>
                    <a:pt x="1232582" y="568986"/>
                  </a:lnTo>
                  <a:lnTo>
                    <a:pt x="1234439" y="617220"/>
                  </a:lnTo>
                  <a:lnTo>
                    <a:pt x="1232582" y="665453"/>
                  </a:lnTo>
                  <a:lnTo>
                    <a:pt x="1227103" y="712672"/>
                  </a:lnTo>
                  <a:lnTo>
                    <a:pt x="1218138" y="758738"/>
                  </a:lnTo>
                  <a:lnTo>
                    <a:pt x="1205824" y="803515"/>
                  </a:lnTo>
                  <a:lnTo>
                    <a:pt x="1190300" y="846865"/>
                  </a:lnTo>
                  <a:lnTo>
                    <a:pt x="1171702" y="888651"/>
                  </a:lnTo>
                  <a:lnTo>
                    <a:pt x="1150168" y="928736"/>
                  </a:lnTo>
                  <a:lnTo>
                    <a:pt x="1125834" y="966983"/>
                  </a:lnTo>
                  <a:lnTo>
                    <a:pt x="1098839" y="1003254"/>
                  </a:lnTo>
                  <a:lnTo>
                    <a:pt x="1069319" y="1037411"/>
                  </a:lnTo>
                  <a:lnTo>
                    <a:pt x="1037411" y="1069319"/>
                  </a:lnTo>
                  <a:lnTo>
                    <a:pt x="1003254" y="1098839"/>
                  </a:lnTo>
                  <a:lnTo>
                    <a:pt x="966983" y="1125834"/>
                  </a:lnTo>
                  <a:lnTo>
                    <a:pt x="928736" y="1150168"/>
                  </a:lnTo>
                  <a:lnTo>
                    <a:pt x="888651" y="1171702"/>
                  </a:lnTo>
                  <a:lnTo>
                    <a:pt x="846865" y="1190300"/>
                  </a:lnTo>
                  <a:lnTo>
                    <a:pt x="803515" y="1205824"/>
                  </a:lnTo>
                  <a:lnTo>
                    <a:pt x="758738" y="1218138"/>
                  </a:lnTo>
                  <a:lnTo>
                    <a:pt x="712672" y="1227103"/>
                  </a:lnTo>
                  <a:lnTo>
                    <a:pt x="665453" y="1232582"/>
                  </a:lnTo>
                  <a:lnTo>
                    <a:pt x="617219" y="1234440"/>
                  </a:lnTo>
                  <a:lnTo>
                    <a:pt x="568986" y="1232582"/>
                  </a:lnTo>
                  <a:lnTo>
                    <a:pt x="521767" y="1227103"/>
                  </a:lnTo>
                  <a:lnTo>
                    <a:pt x="475701" y="1218138"/>
                  </a:lnTo>
                  <a:lnTo>
                    <a:pt x="430924" y="1205824"/>
                  </a:lnTo>
                  <a:lnTo>
                    <a:pt x="387574" y="1190300"/>
                  </a:lnTo>
                  <a:lnTo>
                    <a:pt x="345788" y="1171702"/>
                  </a:lnTo>
                  <a:lnTo>
                    <a:pt x="305703" y="1150168"/>
                  </a:lnTo>
                  <a:lnTo>
                    <a:pt x="267456" y="1125834"/>
                  </a:lnTo>
                  <a:lnTo>
                    <a:pt x="231185" y="1098839"/>
                  </a:lnTo>
                  <a:lnTo>
                    <a:pt x="197028" y="1069319"/>
                  </a:lnTo>
                  <a:lnTo>
                    <a:pt x="165120" y="1037411"/>
                  </a:lnTo>
                  <a:lnTo>
                    <a:pt x="135600" y="1003254"/>
                  </a:lnTo>
                  <a:lnTo>
                    <a:pt x="108605" y="966983"/>
                  </a:lnTo>
                  <a:lnTo>
                    <a:pt x="84271" y="928736"/>
                  </a:lnTo>
                  <a:lnTo>
                    <a:pt x="62737" y="888651"/>
                  </a:lnTo>
                  <a:lnTo>
                    <a:pt x="44139" y="846865"/>
                  </a:lnTo>
                  <a:lnTo>
                    <a:pt x="28615" y="803515"/>
                  </a:lnTo>
                  <a:lnTo>
                    <a:pt x="16301" y="758738"/>
                  </a:lnTo>
                  <a:lnTo>
                    <a:pt x="7336" y="712672"/>
                  </a:lnTo>
                  <a:lnTo>
                    <a:pt x="1857" y="665453"/>
                  </a:lnTo>
                  <a:lnTo>
                    <a:pt x="0" y="61722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0">
              <a:extLst>
                <a:ext uri="{FF2B5EF4-FFF2-40B4-BE49-F238E27FC236}">
                  <a16:creationId xmlns:a16="http://schemas.microsoft.com/office/drawing/2014/main" id="{79CA7528-6DDE-A8C1-A81B-1EF7BABD5A4D}"/>
                </a:ext>
              </a:extLst>
            </p:cNvPr>
            <p:cNvSpPr/>
            <p:nvPr/>
          </p:nvSpPr>
          <p:spPr>
            <a:xfrm>
              <a:off x="5333999" y="2305812"/>
              <a:ext cx="1513840" cy="1513840"/>
            </a:xfrm>
            <a:custGeom>
              <a:avLst/>
              <a:gdLst/>
              <a:ahLst/>
              <a:cxnLst/>
              <a:rect l="l" t="t" r="r" b="b"/>
              <a:pathLst>
                <a:path w="1513840" h="1513839">
                  <a:moveTo>
                    <a:pt x="756665" y="0"/>
                  </a:moveTo>
                  <a:lnTo>
                    <a:pt x="708806" y="1488"/>
                  </a:lnTo>
                  <a:lnTo>
                    <a:pt x="661739" y="5894"/>
                  </a:lnTo>
                  <a:lnTo>
                    <a:pt x="615552" y="13129"/>
                  </a:lnTo>
                  <a:lnTo>
                    <a:pt x="570334" y="23105"/>
                  </a:lnTo>
                  <a:lnTo>
                    <a:pt x="526174" y="35733"/>
                  </a:lnTo>
                  <a:lnTo>
                    <a:pt x="483160" y="50924"/>
                  </a:lnTo>
                  <a:lnTo>
                    <a:pt x="441381" y="68590"/>
                  </a:lnTo>
                  <a:lnTo>
                    <a:pt x="400926" y="88643"/>
                  </a:lnTo>
                  <a:lnTo>
                    <a:pt x="361882" y="110993"/>
                  </a:lnTo>
                  <a:lnTo>
                    <a:pt x="324339" y="135552"/>
                  </a:lnTo>
                  <a:lnTo>
                    <a:pt x="288385" y="162232"/>
                  </a:lnTo>
                  <a:lnTo>
                    <a:pt x="254109" y="190943"/>
                  </a:lnTo>
                  <a:lnTo>
                    <a:pt x="221599" y="221599"/>
                  </a:lnTo>
                  <a:lnTo>
                    <a:pt x="190943" y="254109"/>
                  </a:lnTo>
                  <a:lnTo>
                    <a:pt x="162232" y="288385"/>
                  </a:lnTo>
                  <a:lnTo>
                    <a:pt x="135552" y="324339"/>
                  </a:lnTo>
                  <a:lnTo>
                    <a:pt x="110993" y="361882"/>
                  </a:lnTo>
                  <a:lnTo>
                    <a:pt x="88643" y="400926"/>
                  </a:lnTo>
                  <a:lnTo>
                    <a:pt x="68590" y="441381"/>
                  </a:lnTo>
                  <a:lnTo>
                    <a:pt x="50924" y="483160"/>
                  </a:lnTo>
                  <a:lnTo>
                    <a:pt x="35733" y="526174"/>
                  </a:lnTo>
                  <a:lnTo>
                    <a:pt x="23105" y="570334"/>
                  </a:lnTo>
                  <a:lnTo>
                    <a:pt x="13129" y="615552"/>
                  </a:lnTo>
                  <a:lnTo>
                    <a:pt x="5894" y="661739"/>
                  </a:lnTo>
                  <a:lnTo>
                    <a:pt x="1488" y="708806"/>
                  </a:lnTo>
                  <a:lnTo>
                    <a:pt x="0" y="756665"/>
                  </a:lnTo>
                  <a:lnTo>
                    <a:pt x="1488" y="804525"/>
                  </a:lnTo>
                  <a:lnTo>
                    <a:pt x="5894" y="851592"/>
                  </a:lnTo>
                  <a:lnTo>
                    <a:pt x="13129" y="897779"/>
                  </a:lnTo>
                  <a:lnTo>
                    <a:pt x="23105" y="942997"/>
                  </a:lnTo>
                  <a:lnTo>
                    <a:pt x="35733" y="987157"/>
                  </a:lnTo>
                  <a:lnTo>
                    <a:pt x="50924" y="1030171"/>
                  </a:lnTo>
                  <a:lnTo>
                    <a:pt x="68590" y="1071950"/>
                  </a:lnTo>
                  <a:lnTo>
                    <a:pt x="88643" y="1112405"/>
                  </a:lnTo>
                  <a:lnTo>
                    <a:pt x="110993" y="1151449"/>
                  </a:lnTo>
                  <a:lnTo>
                    <a:pt x="135552" y="1188992"/>
                  </a:lnTo>
                  <a:lnTo>
                    <a:pt x="162232" y="1224946"/>
                  </a:lnTo>
                  <a:lnTo>
                    <a:pt x="190943" y="1259222"/>
                  </a:lnTo>
                  <a:lnTo>
                    <a:pt x="221599" y="1291732"/>
                  </a:lnTo>
                  <a:lnTo>
                    <a:pt x="254109" y="1322388"/>
                  </a:lnTo>
                  <a:lnTo>
                    <a:pt x="288385" y="1351099"/>
                  </a:lnTo>
                  <a:lnTo>
                    <a:pt x="324339" y="1377779"/>
                  </a:lnTo>
                  <a:lnTo>
                    <a:pt x="361882" y="1402338"/>
                  </a:lnTo>
                  <a:lnTo>
                    <a:pt x="400926" y="1424688"/>
                  </a:lnTo>
                  <a:lnTo>
                    <a:pt x="441381" y="1444741"/>
                  </a:lnTo>
                  <a:lnTo>
                    <a:pt x="483160" y="1462407"/>
                  </a:lnTo>
                  <a:lnTo>
                    <a:pt x="526174" y="1477598"/>
                  </a:lnTo>
                  <a:lnTo>
                    <a:pt x="570334" y="1490226"/>
                  </a:lnTo>
                  <a:lnTo>
                    <a:pt x="615552" y="1500202"/>
                  </a:lnTo>
                  <a:lnTo>
                    <a:pt x="661739" y="1507437"/>
                  </a:lnTo>
                  <a:lnTo>
                    <a:pt x="708806" y="1511843"/>
                  </a:lnTo>
                  <a:lnTo>
                    <a:pt x="756665" y="1513332"/>
                  </a:lnTo>
                  <a:lnTo>
                    <a:pt x="804525" y="1511843"/>
                  </a:lnTo>
                  <a:lnTo>
                    <a:pt x="851592" y="1507437"/>
                  </a:lnTo>
                  <a:lnTo>
                    <a:pt x="897779" y="1500202"/>
                  </a:lnTo>
                  <a:lnTo>
                    <a:pt x="942997" y="1490226"/>
                  </a:lnTo>
                  <a:lnTo>
                    <a:pt x="987157" y="1477598"/>
                  </a:lnTo>
                  <a:lnTo>
                    <a:pt x="1030171" y="1462407"/>
                  </a:lnTo>
                  <a:lnTo>
                    <a:pt x="1071950" y="1444741"/>
                  </a:lnTo>
                  <a:lnTo>
                    <a:pt x="1112405" y="1424688"/>
                  </a:lnTo>
                  <a:lnTo>
                    <a:pt x="1151449" y="1402338"/>
                  </a:lnTo>
                  <a:lnTo>
                    <a:pt x="1188992" y="1377779"/>
                  </a:lnTo>
                  <a:lnTo>
                    <a:pt x="1224946" y="1351099"/>
                  </a:lnTo>
                  <a:lnTo>
                    <a:pt x="1259222" y="1322388"/>
                  </a:lnTo>
                  <a:lnTo>
                    <a:pt x="1291732" y="1291732"/>
                  </a:lnTo>
                  <a:lnTo>
                    <a:pt x="1322388" y="1259222"/>
                  </a:lnTo>
                  <a:lnTo>
                    <a:pt x="1351099" y="1224946"/>
                  </a:lnTo>
                  <a:lnTo>
                    <a:pt x="1377779" y="1188992"/>
                  </a:lnTo>
                  <a:lnTo>
                    <a:pt x="1402338" y="1151449"/>
                  </a:lnTo>
                  <a:lnTo>
                    <a:pt x="1424688" y="1112405"/>
                  </a:lnTo>
                  <a:lnTo>
                    <a:pt x="1444741" y="1071950"/>
                  </a:lnTo>
                  <a:lnTo>
                    <a:pt x="1462407" y="1030171"/>
                  </a:lnTo>
                  <a:lnTo>
                    <a:pt x="1477598" y="987157"/>
                  </a:lnTo>
                  <a:lnTo>
                    <a:pt x="1490226" y="942997"/>
                  </a:lnTo>
                  <a:lnTo>
                    <a:pt x="1500202" y="897779"/>
                  </a:lnTo>
                  <a:lnTo>
                    <a:pt x="1507437" y="851592"/>
                  </a:lnTo>
                  <a:lnTo>
                    <a:pt x="1511843" y="804525"/>
                  </a:lnTo>
                  <a:lnTo>
                    <a:pt x="1513331" y="756665"/>
                  </a:lnTo>
                  <a:lnTo>
                    <a:pt x="1511843" y="708806"/>
                  </a:lnTo>
                  <a:lnTo>
                    <a:pt x="1507437" y="661739"/>
                  </a:lnTo>
                  <a:lnTo>
                    <a:pt x="1500202" y="615552"/>
                  </a:lnTo>
                  <a:lnTo>
                    <a:pt x="1490226" y="570334"/>
                  </a:lnTo>
                  <a:lnTo>
                    <a:pt x="1477598" y="526174"/>
                  </a:lnTo>
                  <a:lnTo>
                    <a:pt x="1462407" y="483160"/>
                  </a:lnTo>
                  <a:lnTo>
                    <a:pt x="1444741" y="441381"/>
                  </a:lnTo>
                  <a:lnTo>
                    <a:pt x="1424688" y="400926"/>
                  </a:lnTo>
                  <a:lnTo>
                    <a:pt x="1402338" y="361882"/>
                  </a:lnTo>
                  <a:lnTo>
                    <a:pt x="1377779" y="324339"/>
                  </a:lnTo>
                  <a:lnTo>
                    <a:pt x="1351099" y="288385"/>
                  </a:lnTo>
                  <a:lnTo>
                    <a:pt x="1322388" y="254109"/>
                  </a:lnTo>
                  <a:lnTo>
                    <a:pt x="1291732" y="221599"/>
                  </a:lnTo>
                  <a:lnTo>
                    <a:pt x="1259222" y="190943"/>
                  </a:lnTo>
                  <a:lnTo>
                    <a:pt x="1224946" y="162232"/>
                  </a:lnTo>
                  <a:lnTo>
                    <a:pt x="1188992" y="135552"/>
                  </a:lnTo>
                  <a:lnTo>
                    <a:pt x="1151449" y="110993"/>
                  </a:lnTo>
                  <a:lnTo>
                    <a:pt x="1112405" y="88643"/>
                  </a:lnTo>
                  <a:lnTo>
                    <a:pt x="1071950" y="68590"/>
                  </a:lnTo>
                  <a:lnTo>
                    <a:pt x="1030171" y="50924"/>
                  </a:lnTo>
                  <a:lnTo>
                    <a:pt x="987157" y="35733"/>
                  </a:lnTo>
                  <a:lnTo>
                    <a:pt x="942997" y="23105"/>
                  </a:lnTo>
                  <a:lnTo>
                    <a:pt x="897779" y="13129"/>
                  </a:lnTo>
                  <a:lnTo>
                    <a:pt x="851592" y="5894"/>
                  </a:lnTo>
                  <a:lnTo>
                    <a:pt x="804525" y="1488"/>
                  </a:lnTo>
                  <a:lnTo>
                    <a:pt x="756665" y="0"/>
                  </a:lnTo>
                  <a:close/>
                </a:path>
              </a:pathLst>
            </a:custGeom>
            <a:solidFill>
              <a:srgbClr val="083D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1">
              <a:extLst>
                <a:ext uri="{FF2B5EF4-FFF2-40B4-BE49-F238E27FC236}">
                  <a16:creationId xmlns:a16="http://schemas.microsoft.com/office/drawing/2014/main" id="{798AC421-CD6A-844E-AD28-D8822EA68B73}"/>
                </a:ext>
              </a:extLst>
            </p:cNvPr>
            <p:cNvSpPr/>
            <p:nvPr/>
          </p:nvSpPr>
          <p:spPr>
            <a:xfrm>
              <a:off x="5333999" y="2305812"/>
              <a:ext cx="1513840" cy="1513840"/>
            </a:xfrm>
            <a:custGeom>
              <a:avLst/>
              <a:gdLst/>
              <a:ahLst/>
              <a:cxnLst/>
              <a:rect l="l" t="t" r="r" b="b"/>
              <a:pathLst>
                <a:path w="1513840" h="1513839">
                  <a:moveTo>
                    <a:pt x="0" y="756665"/>
                  </a:moveTo>
                  <a:lnTo>
                    <a:pt x="1488" y="708806"/>
                  </a:lnTo>
                  <a:lnTo>
                    <a:pt x="5894" y="661739"/>
                  </a:lnTo>
                  <a:lnTo>
                    <a:pt x="13129" y="615552"/>
                  </a:lnTo>
                  <a:lnTo>
                    <a:pt x="23105" y="570334"/>
                  </a:lnTo>
                  <a:lnTo>
                    <a:pt x="35733" y="526174"/>
                  </a:lnTo>
                  <a:lnTo>
                    <a:pt x="50924" y="483160"/>
                  </a:lnTo>
                  <a:lnTo>
                    <a:pt x="68590" y="441381"/>
                  </a:lnTo>
                  <a:lnTo>
                    <a:pt x="88643" y="400926"/>
                  </a:lnTo>
                  <a:lnTo>
                    <a:pt x="110993" y="361882"/>
                  </a:lnTo>
                  <a:lnTo>
                    <a:pt x="135552" y="324339"/>
                  </a:lnTo>
                  <a:lnTo>
                    <a:pt x="162232" y="288385"/>
                  </a:lnTo>
                  <a:lnTo>
                    <a:pt x="190943" y="254109"/>
                  </a:lnTo>
                  <a:lnTo>
                    <a:pt x="221599" y="221599"/>
                  </a:lnTo>
                  <a:lnTo>
                    <a:pt x="254109" y="190943"/>
                  </a:lnTo>
                  <a:lnTo>
                    <a:pt x="288385" y="162232"/>
                  </a:lnTo>
                  <a:lnTo>
                    <a:pt x="324339" y="135552"/>
                  </a:lnTo>
                  <a:lnTo>
                    <a:pt x="361882" y="110993"/>
                  </a:lnTo>
                  <a:lnTo>
                    <a:pt x="400926" y="88643"/>
                  </a:lnTo>
                  <a:lnTo>
                    <a:pt x="441381" y="68590"/>
                  </a:lnTo>
                  <a:lnTo>
                    <a:pt x="483160" y="50924"/>
                  </a:lnTo>
                  <a:lnTo>
                    <a:pt x="526174" y="35733"/>
                  </a:lnTo>
                  <a:lnTo>
                    <a:pt x="570334" y="23105"/>
                  </a:lnTo>
                  <a:lnTo>
                    <a:pt x="615552" y="13129"/>
                  </a:lnTo>
                  <a:lnTo>
                    <a:pt x="661739" y="5894"/>
                  </a:lnTo>
                  <a:lnTo>
                    <a:pt x="708806" y="1488"/>
                  </a:lnTo>
                  <a:lnTo>
                    <a:pt x="756665" y="0"/>
                  </a:lnTo>
                  <a:lnTo>
                    <a:pt x="804525" y="1488"/>
                  </a:lnTo>
                  <a:lnTo>
                    <a:pt x="851592" y="5894"/>
                  </a:lnTo>
                  <a:lnTo>
                    <a:pt x="897779" y="13129"/>
                  </a:lnTo>
                  <a:lnTo>
                    <a:pt x="942997" y="23105"/>
                  </a:lnTo>
                  <a:lnTo>
                    <a:pt x="987157" y="35733"/>
                  </a:lnTo>
                  <a:lnTo>
                    <a:pt x="1030171" y="50924"/>
                  </a:lnTo>
                  <a:lnTo>
                    <a:pt x="1071950" y="68590"/>
                  </a:lnTo>
                  <a:lnTo>
                    <a:pt x="1112405" y="88643"/>
                  </a:lnTo>
                  <a:lnTo>
                    <a:pt x="1151449" y="110993"/>
                  </a:lnTo>
                  <a:lnTo>
                    <a:pt x="1188992" y="135552"/>
                  </a:lnTo>
                  <a:lnTo>
                    <a:pt x="1224946" y="162232"/>
                  </a:lnTo>
                  <a:lnTo>
                    <a:pt x="1259222" y="190943"/>
                  </a:lnTo>
                  <a:lnTo>
                    <a:pt x="1291732" y="221599"/>
                  </a:lnTo>
                  <a:lnTo>
                    <a:pt x="1322388" y="254109"/>
                  </a:lnTo>
                  <a:lnTo>
                    <a:pt x="1351099" y="288385"/>
                  </a:lnTo>
                  <a:lnTo>
                    <a:pt x="1377779" y="324339"/>
                  </a:lnTo>
                  <a:lnTo>
                    <a:pt x="1402338" y="361882"/>
                  </a:lnTo>
                  <a:lnTo>
                    <a:pt x="1424688" y="400926"/>
                  </a:lnTo>
                  <a:lnTo>
                    <a:pt x="1444741" y="441381"/>
                  </a:lnTo>
                  <a:lnTo>
                    <a:pt x="1462407" y="483160"/>
                  </a:lnTo>
                  <a:lnTo>
                    <a:pt x="1477598" y="526174"/>
                  </a:lnTo>
                  <a:lnTo>
                    <a:pt x="1490226" y="570334"/>
                  </a:lnTo>
                  <a:lnTo>
                    <a:pt x="1500202" y="615552"/>
                  </a:lnTo>
                  <a:lnTo>
                    <a:pt x="1507437" y="661739"/>
                  </a:lnTo>
                  <a:lnTo>
                    <a:pt x="1511843" y="708806"/>
                  </a:lnTo>
                  <a:lnTo>
                    <a:pt x="1513331" y="756665"/>
                  </a:lnTo>
                  <a:lnTo>
                    <a:pt x="1511843" y="804525"/>
                  </a:lnTo>
                  <a:lnTo>
                    <a:pt x="1507437" y="851592"/>
                  </a:lnTo>
                  <a:lnTo>
                    <a:pt x="1500202" y="897779"/>
                  </a:lnTo>
                  <a:lnTo>
                    <a:pt x="1490226" y="942997"/>
                  </a:lnTo>
                  <a:lnTo>
                    <a:pt x="1477598" y="987157"/>
                  </a:lnTo>
                  <a:lnTo>
                    <a:pt x="1462407" y="1030171"/>
                  </a:lnTo>
                  <a:lnTo>
                    <a:pt x="1444741" y="1071950"/>
                  </a:lnTo>
                  <a:lnTo>
                    <a:pt x="1424688" y="1112405"/>
                  </a:lnTo>
                  <a:lnTo>
                    <a:pt x="1402338" y="1151449"/>
                  </a:lnTo>
                  <a:lnTo>
                    <a:pt x="1377779" y="1188992"/>
                  </a:lnTo>
                  <a:lnTo>
                    <a:pt x="1351099" y="1224946"/>
                  </a:lnTo>
                  <a:lnTo>
                    <a:pt x="1322388" y="1259222"/>
                  </a:lnTo>
                  <a:lnTo>
                    <a:pt x="1291732" y="1291732"/>
                  </a:lnTo>
                  <a:lnTo>
                    <a:pt x="1259222" y="1322388"/>
                  </a:lnTo>
                  <a:lnTo>
                    <a:pt x="1224946" y="1351099"/>
                  </a:lnTo>
                  <a:lnTo>
                    <a:pt x="1188992" y="1377779"/>
                  </a:lnTo>
                  <a:lnTo>
                    <a:pt x="1151449" y="1402338"/>
                  </a:lnTo>
                  <a:lnTo>
                    <a:pt x="1112405" y="1424688"/>
                  </a:lnTo>
                  <a:lnTo>
                    <a:pt x="1071950" y="1444741"/>
                  </a:lnTo>
                  <a:lnTo>
                    <a:pt x="1030171" y="1462407"/>
                  </a:lnTo>
                  <a:lnTo>
                    <a:pt x="987157" y="1477598"/>
                  </a:lnTo>
                  <a:lnTo>
                    <a:pt x="942997" y="1490226"/>
                  </a:lnTo>
                  <a:lnTo>
                    <a:pt x="897779" y="1500202"/>
                  </a:lnTo>
                  <a:lnTo>
                    <a:pt x="851592" y="1507437"/>
                  </a:lnTo>
                  <a:lnTo>
                    <a:pt x="804525" y="1511843"/>
                  </a:lnTo>
                  <a:lnTo>
                    <a:pt x="756665" y="1513332"/>
                  </a:lnTo>
                  <a:lnTo>
                    <a:pt x="708806" y="1511843"/>
                  </a:lnTo>
                  <a:lnTo>
                    <a:pt x="661739" y="1507437"/>
                  </a:lnTo>
                  <a:lnTo>
                    <a:pt x="615552" y="1500202"/>
                  </a:lnTo>
                  <a:lnTo>
                    <a:pt x="570334" y="1490226"/>
                  </a:lnTo>
                  <a:lnTo>
                    <a:pt x="526174" y="1477598"/>
                  </a:lnTo>
                  <a:lnTo>
                    <a:pt x="483160" y="1462407"/>
                  </a:lnTo>
                  <a:lnTo>
                    <a:pt x="441381" y="1444741"/>
                  </a:lnTo>
                  <a:lnTo>
                    <a:pt x="400926" y="1424688"/>
                  </a:lnTo>
                  <a:lnTo>
                    <a:pt x="361882" y="1402338"/>
                  </a:lnTo>
                  <a:lnTo>
                    <a:pt x="324339" y="1377779"/>
                  </a:lnTo>
                  <a:lnTo>
                    <a:pt x="288385" y="1351099"/>
                  </a:lnTo>
                  <a:lnTo>
                    <a:pt x="254109" y="1322388"/>
                  </a:lnTo>
                  <a:lnTo>
                    <a:pt x="221599" y="1291732"/>
                  </a:lnTo>
                  <a:lnTo>
                    <a:pt x="190943" y="1259222"/>
                  </a:lnTo>
                  <a:lnTo>
                    <a:pt x="162232" y="1224946"/>
                  </a:lnTo>
                  <a:lnTo>
                    <a:pt x="135552" y="1188992"/>
                  </a:lnTo>
                  <a:lnTo>
                    <a:pt x="110993" y="1151449"/>
                  </a:lnTo>
                  <a:lnTo>
                    <a:pt x="88643" y="1112405"/>
                  </a:lnTo>
                  <a:lnTo>
                    <a:pt x="68590" y="1071950"/>
                  </a:lnTo>
                  <a:lnTo>
                    <a:pt x="50924" y="1030171"/>
                  </a:lnTo>
                  <a:lnTo>
                    <a:pt x="35733" y="987157"/>
                  </a:lnTo>
                  <a:lnTo>
                    <a:pt x="23105" y="942997"/>
                  </a:lnTo>
                  <a:lnTo>
                    <a:pt x="13129" y="897779"/>
                  </a:lnTo>
                  <a:lnTo>
                    <a:pt x="5894" y="851592"/>
                  </a:lnTo>
                  <a:lnTo>
                    <a:pt x="1488" y="804525"/>
                  </a:lnTo>
                  <a:lnTo>
                    <a:pt x="0" y="756665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2">
              <a:extLst>
                <a:ext uri="{FF2B5EF4-FFF2-40B4-BE49-F238E27FC236}">
                  <a16:creationId xmlns:a16="http://schemas.microsoft.com/office/drawing/2014/main" id="{C5C2845F-7B30-18BE-559D-AC955D51CD8F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03520" y="2244852"/>
              <a:ext cx="1624583" cy="1623187"/>
            </a:xfrm>
            <a:prstGeom prst="rect">
              <a:avLst/>
            </a:prstGeom>
          </p:spPr>
        </p:pic>
        <p:sp>
          <p:nvSpPr>
            <p:cNvPr id="30" name="object 23">
              <a:extLst>
                <a:ext uri="{FF2B5EF4-FFF2-40B4-BE49-F238E27FC236}">
                  <a16:creationId xmlns:a16="http://schemas.microsoft.com/office/drawing/2014/main" id="{7AF1B0C9-30E3-ABEF-37CC-D7E997211D8D}"/>
                </a:ext>
              </a:extLst>
            </p:cNvPr>
            <p:cNvSpPr/>
            <p:nvPr/>
          </p:nvSpPr>
          <p:spPr>
            <a:xfrm>
              <a:off x="5470398" y="2431542"/>
              <a:ext cx="1234440" cy="1234440"/>
            </a:xfrm>
            <a:custGeom>
              <a:avLst/>
              <a:gdLst/>
              <a:ahLst/>
              <a:cxnLst/>
              <a:rect l="l" t="t" r="r" b="b"/>
              <a:pathLst>
                <a:path w="1234440" h="1234439">
                  <a:moveTo>
                    <a:pt x="617219" y="0"/>
                  </a:moveTo>
                  <a:lnTo>
                    <a:pt x="568986" y="1857"/>
                  </a:lnTo>
                  <a:lnTo>
                    <a:pt x="521767" y="7336"/>
                  </a:lnTo>
                  <a:lnTo>
                    <a:pt x="475701" y="16301"/>
                  </a:lnTo>
                  <a:lnTo>
                    <a:pt x="430924" y="28615"/>
                  </a:lnTo>
                  <a:lnTo>
                    <a:pt x="387574" y="44139"/>
                  </a:lnTo>
                  <a:lnTo>
                    <a:pt x="345788" y="62737"/>
                  </a:lnTo>
                  <a:lnTo>
                    <a:pt x="305703" y="84271"/>
                  </a:lnTo>
                  <a:lnTo>
                    <a:pt x="267456" y="108605"/>
                  </a:lnTo>
                  <a:lnTo>
                    <a:pt x="231185" y="135600"/>
                  </a:lnTo>
                  <a:lnTo>
                    <a:pt x="197028" y="165120"/>
                  </a:lnTo>
                  <a:lnTo>
                    <a:pt x="165120" y="197028"/>
                  </a:lnTo>
                  <a:lnTo>
                    <a:pt x="135600" y="231185"/>
                  </a:lnTo>
                  <a:lnTo>
                    <a:pt x="108605" y="267456"/>
                  </a:lnTo>
                  <a:lnTo>
                    <a:pt x="84271" y="305703"/>
                  </a:lnTo>
                  <a:lnTo>
                    <a:pt x="62737" y="345788"/>
                  </a:lnTo>
                  <a:lnTo>
                    <a:pt x="44139" y="387574"/>
                  </a:lnTo>
                  <a:lnTo>
                    <a:pt x="28615" y="430924"/>
                  </a:lnTo>
                  <a:lnTo>
                    <a:pt x="16301" y="475701"/>
                  </a:lnTo>
                  <a:lnTo>
                    <a:pt x="7336" y="521767"/>
                  </a:lnTo>
                  <a:lnTo>
                    <a:pt x="1857" y="568986"/>
                  </a:lnTo>
                  <a:lnTo>
                    <a:pt x="0" y="617220"/>
                  </a:lnTo>
                  <a:lnTo>
                    <a:pt x="1857" y="665453"/>
                  </a:lnTo>
                  <a:lnTo>
                    <a:pt x="7336" y="712672"/>
                  </a:lnTo>
                  <a:lnTo>
                    <a:pt x="16301" y="758738"/>
                  </a:lnTo>
                  <a:lnTo>
                    <a:pt x="28615" y="803515"/>
                  </a:lnTo>
                  <a:lnTo>
                    <a:pt x="44139" y="846865"/>
                  </a:lnTo>
                  <a:lnTo>
                    <a:pt x="62737" y="888651"/>
                  </a:lnTo>
                  <a:lnTo>
                    <a:pt x="84271" y="928736"/>
                  </a:lnTo>
                  <a:lnTo>
                    <a:pt x="108605" y="966983"/>
                  </a:lnTo>
                  <a:lnTo>
                    <a:pt x="135600" y="1003254"/>
                  </a:lnTo>
                  <a:lnTo>
                    <a:pt x="165120" y="1037411"/>
                  </a:lnTo>
                  <a:lnTo>
                    <a:pt x="197028" y="1069319"/>
                  </a:lnTo>
                  <a:lnTo>
                    <a:pt x="231185" y="1098839"/>
                  </a:lnTo>
                  <a:lnTo>
                    <a:pt x="267456" y="1125834"/>
                  </a:lnTo>
                  <a:lnTo>
                    <a:pt x="305703" y="1150168"/>
                  </a:lnTo>
                  <a:lnTo>
                    <a:pt x="345788" y="1171702"/>
                  </a:lnTo>
                  <a:lnTo>
                    <a:pt x="387574" y="1190300"/>
                  </a:lnTo>
                  <a:lnTo>
                    <a:pt x="430924" y="1205824"/>
                  </a:lnTo>
                  <a:lnTo>
                    <a:pt x="475701" y="1218138"/>
                  </a:lnTo>
                  <a:lnTo>
                    <a:pt x="521767" y="1227103"/>
                  </a:lnTo>
                  <a:lnTo>
                    <a:pt x="568986" y="1232582"/>
                  </a:lnTo>
                  <a:lnTo>
                    <a:pt x="617219" y="1234440"/>
                  </a:lnTo>
                  <a:lnTo>
                    <a:pt x="665453" y="1232582"/>
                  </a:lnTo>
                  <a:lnTo>
                    <a:pt x="712672" y="1227103"/>
                  </a:lnTo>
                  <a:lnTo>
                    <a:pt x="758738" y="1218138"/>
                  </a:lnTo>
                  <a:lnTo>
                    <a:pt x="803515" y="1205824"/>
                  </a:lnTo>
                  <a:lnTo>
                    <a:pt x="846865" y="1190300"/>
                  </a:lnTo>
                  <a:lnTo>
                    <a:pt x="888651" y="1171702"/>
                  </a:lnTo>
                  <a:lnTo>
                    <a:pt x="928736" y="1150168"/>
                  </a:lnTo>
                  <a:lnTo>
                    <a:pt x="966983" y="1125834"/>
                  </a:lnTo>
                  <a:lnTo>
                    <a:pt x="1003254" y="1098839"/>
                  </a:lnTo>
                  <a:lnTo>
                    <a:pt x="1037411" y="1069319"/>
                  </a:lnTo>
                  <a:lnTo>
                    <a:pt x="1069319" y="1037411"/>
                  </a:lnTo>
                  <a:lnTo>
                    <a:pt x="1098839" y="1003254"/>
                  </a:lnTo>
                  <a:lnTo>
                    <a:pt x="1125834" y="966983"/>
                  </a:lnTo>
                  <a:lnTo>
                    <a:pt x="1150168" y="928736"/>
                  </a:lnTo>
                  <a:lnTo>
                    <a:pt x="1171702" y="888651"/>
                  </a:lnTo>
                  <a:lnTo>
                    <a:pt x="1190300" y="846865"/>
                  </a:lnTo>
                  <a:lnTo>
                    <a:pt x="1205824" y="803515"/>
                  </a:lnTo>
                  <a:lnTo>
                    <a:pt x="1218138" y="758738"/>
                  </a:lnTo>
                  <a:lnTo>
                    <a:pt x="1227103" y="712672"/>
                  </a:lnTo>
                  <a:lnTo>
                    <a:pt x="1232582" y="665453"/>
                  </a:lnTo>
                  <a:lnTo>
                    <a:pt x="1234440" y="617220"/>
                  </a:lnTo>
                  <a:lnTo>
                    <a:pt x="1232582" y="568986"/>
                  </a:lnTo>
                  <a:lnTo>
                    <a:pt x="1227103" y="521767"/>
                  </a:lnTo>
                  <a:lnTo>
                    <a:pt x="1218138" y="475701"/>
                  </a:lnTo>
                  <a:lnTo>
                    <a:pt x="1205824" y="430924"/>
                  </a:lnTo>
                  <a:lnTo>
                    <a:pt x="1190300" y="387574"/>
                  </a:lnTo>
                  <a:lnTo>
                    <a:pt x="1171702" y="345788"/>
                  </a:lnTo>
                  <a:lnTo>
                    <a:pt x="1150168" y="305703"/>
                  </a:lnTo>
                  <a:lnTo>
                    <a:pt x="1125834" y="267456"/>
                  </a:lnTo>
                  <a:lnTo>
                    <a:pt x="1098839" y="231185"/>
                  </a:lnTo>
                  <a:lnTo>
                    <a:pt x="1069319" y="197028"/>
                  </a:lnTo>
                  <a:lnTo>
                    <a:pt x="1037411" y="165120"/>
                  </a:lnTo>
                  <a:lnTo>
                    <a:pt x="1003254" y="135600"/>
                  </a:lnTo>
                  <a:lnTo>
                    <a:pt x="966983" y="108605"/>
                  </a:lnTo>
                  <a:lnTo>
                    <a:pt x="928736" y="84271"/>
                  </a:lnTo>
                  <a:lnTo>
                    <a:pt x="888651" y="62737"/>
                  </a:lnTo>
                  <a:lnTo>
                    <a:pt x="846865" y="44139"/>
                  </a:lnTo>
                  <a:lnTo>
                    <a:pt x="803515" y="28615"/>
                  </a:lnTo>
                  <a:lnTo>
                    <a:pt x="758738" y="16301"/>
                  </a:lnTo>
                  <a:lnTo>
                    <a:pt x="712672" y="7336"/>
                  </a:lnTo>
                  <a:lnTo>
                    <a:pt x="665453" y="1857"/>
                  </a:lnTo>
                  <a:lnTo>
                    <a:pt x="617219" y="0"/>
                  </a:lnTo>
                  <a:close/>
                </a:path>
              </a:pathLst>
            </a:custGeom>
            <a:solidFill>
              <a:srgbClr val="1231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4">
              <a:extLst>
                <a:ext uri="{FF2B5EF4-FFF2-40B4-BE49-F238E27FC236}">
                  <a16:creationId xmlns:a16="http://schemas.microsoft.com/office/drawing/2014/main" id="{D36739CD-A1ED-4F59-D84D-C69AC7920650}"/>
                </a:ext>
              </a:extLst>
            </p:cNvPr>
            <p:cNvSpPr/>
            <p:nvPr/>
          </p:nvSpPr>
          <p:spPr>
            <a:xfrm>
              <a:off x="5470398" y="2431542"/>
              <a:ext cx="1234440" cy="1234440"/>
            </a:xfrm>
            <a:custGeom>
              <a:avLst/>
              <a:gdLst/>
              <a:ahLst/>
              <a:cxnLst/>
              <a:rect l="l" t="t" r="r" b="b"/>
              <a:pathLst>
                <a:path w="1234440" h="1234439">
                  <a:moveTo>
                    <a:pt x="0" y="617220"/>
                  </a:moveTo>
                  <a:lnTo>
                    <a:pt x="1857" y="568986"/>
                  </a:lnTo>
                  <a:lnTo>
                    <a:pt x="7336" y="521767"/>
                  </a:lnTo>
                  <a:lnTo>
                    <a:pt x="16301" y="475701"/>
                  </a:lnTo>
                  <a:lnTo>
                    <a:pt x="28615" y="430924"/>
                  </a:lnTo>
                  <a:lnTo>
                    <a:pt x="44139" y="387574"/>
                  </a:lnTo>
                  <a:lnTo>
                    <a:pt x="62737" y="345788"/>
                  </a:lnTo>
                  <a:lnTo>
                    <a:pt x="84271" y="305703"/>
                  </a:lnTo>
                  <a:lnTo>
                    <a:pt x="108605" y="267456"/>
                  </a:lnTo>
                  <a:lnTo>
                    <a:pt x="135600" y="231185"/>
                  </a:lnTo>
                  <a:lnTo>
                    <a:pt x="165120" y="197028"/>
                  </a:lnTo>
                  <a:lnTo>
                    <a:pt x="197028" y="165120"/>
                  </a:lnTo>
                  <a:lnTo>
                    <a:pt x="231185" y="135600"/>
                  </a:lnTo>
                  <a:lnTo>
                    <a:pt x="267456" y="108605"/>
                  </a:lnTo>
                  <a:lnTo>
                    <a:pt x="305703" y="84271"/>
                  </a:lnTo>
                  <a:lnTo>
                    <a:pt x="345788" y="62737"/>
                  </a:lnTo>
                  <a:lnTo>
                    <a:pt x="387574" y="44139"/>
                  </a:lnTo>
                  <a:lnTo>
                    <a:pt x="430924" y="28615"/>
                  </a:lnTo>
                  <a:lnTo>
                    <a:pt x="475701" y="16301"/>
                  </a:lnTo>
                  <a:lnTo>
                    <a:pt x="521767" y="7336"/>
                  </a:lnTo>
                  <a:lnTo>
                    <a:pt x="568986" y="1857"/>
                  </a:lnTo>
                  <a:lnTo>
                    <a:pt x="617219" y="0"/>
                  </a:lnTo>
                  <a:lnTo>
                    <a:pt x="665453" y="1857"/>
                  </a:lnTo>
                  <a:lnTo>
                    <a:pt x="712672" y="7336"/>
                  </a:lnTo>
                  <a:lnTo>
                    <a:pt x="758738" y="16301"/>
                  </a:lnTo>
                  <a:lnTo>
                    <a:pt x="803515" y="28615"/>
                  </a:lnTo>
                  <a:lnTo>
                    <a:pt x="846865" y="44139"/>
                  </a:lnTo>
                  <a:lnTo>
                    <a:pt x="888651" y="62737"/>
                  </a:lnTo>
                  <a:lnTo>
                    <a:pt x="928736" y="84271"/>
                  </a:lnTo>
                  <a:lnTo>
                    <a:pt x="966983" y="108605"/>
                  </a:lnTo>
                  <a:lnTo>
                    <a:pt x="1003254" y="135600"/>
                  </a:lnTo>
                  <a:lnTo>
                    <a:pt x="1037411" y="165120"/>
                  </a:lnTo>
                  <a:lnTo>
                    <a:pt x="1069319" y="197028"/>
                  </a:lnTo>
                  <a:lnTo>
                    <a:pt x="1098839" y="231185"/>
                  </a:lnTo>
                  <a:lnTo>
                    <a:pt x="1125834" y="267456"/>
                  </a:lnTo>
                  <a:lnTo>
                    <a:pt x="1150168" y="305703"/>
                  </a:lnTo>
                  <a:lnTo>
                    <a:pt x="1171702" y="345788"/>
                  </a:lnTo>
                  <a:lnTo>
                    <a:pt x="1190300" y="387574"/>
                  </a:lnTo>
                  <a:lnTo>
                    <a:pt x="1205824" y="430924"/>
                  </a:lnTo>
                  <a:lnTo>
                    <a:pt x="1218138" y="475701"/>
                  </a:lnTo>
                  <a:lnTo>
                    <a:pt x="1227103" y="521767"/>
                  </a:lnTo>
                  <a:lnTo>
                    <a:pt x="1232582" y="568986"/>
                  </a:lnTo>
                  <a:lnTo>
                    <a:pt x="1234440" y="617220"/>
                  </a:lnTo>
                  <a:lnTo>
                    <a:pt x="1232582" y="665453"/>
                  </a:lnTo>
                  <a:lnTo>
                    <a:pt x="1227103" y="712672"/>
                  </a:lnTo>
                  <a:lnTo>
                    <a:pt x="1218138" y="758738"/>
                  </a:lnTo>
                  <a:lnTo>
                    <a:pt x="1205824" y="803515"/>
                  </a:lnTo>
                  <a:lnTo>
                    <a:pt x="1190300" y="846865"/>
                  </a:lnTo>
                  <a:lnTo>
                    <a:pt x="1171702" y="888651"/>
                  </a:lnTo>
                  <a:lnTo>
                    <a:pt x="1150168" y="928736"/>
                  </a:lnTo>
                  <a:lnTo>
                    <a:pt x="1125834" y="966983"/>
                  </a:lnTo>
                  <a:lnTo>
                    <a:pt x="1098839" y="1003254"/>
                  </a:lnTo>
                  <a:lnTo>
                    <a:pt x="1069319" y="1037411"/>
                  </a:lnTo>
                  <a:lnTo>
                    <a:pt x="1037411" y="1069319"/>
                  </a:lnTo>
                  <a:lnTo>
                    <a:pt x="1003254" y="1098839"/>
                  </a:lnTo>
                  <a:lnTo>
                    <a:pt x="966983" y="1125834"/>
                  </a:lnTo>
                  <a:lnTo>
                    <a:pt x="928736" y="1150168"/>
                  </a:lnTo>
                  <a:lnTo>
                    <a:pt x="888651" y="1171702"/>
                  </a:lnTo>
                  <a:lnTo>
                    <a:pt x="846865" y="1190300"/>
                  </a:lnTo>
                  <a:lnTo>
                    <a:pt x="803515" y="1205824"/>
                  </a:lnTo>
                  <a:lnTo>
                    <a:pt x="758738" y="1218138"/>
                  </a:lnTo>
                  <a:lnTo>
                    <a:pt x="712672" y="1227103"/>
                  </a:lnTo>
                  <a:lnTo>
                    <a:pt x="665453" y="1232582"/>
                  </a:lnTo>
                  <a:lnTo>
                    <a:pt x="617219" y="1234440"/>
                  </a:lnTo>
                  <a:lnTo>
                    <a:pt x="568986" y="1232582"/>
                  </a:lnTo>
                  <a:lnTo>
                    <a:pt x="521767" y="1227103"/>
                  </a:lnTo>
                  <a:lnTo>
                    <a:pt x="475701" y="1218138"/>
                  </a:lnTo>
                  <a:lnTo>
                    <a:pt x="430924" y="1205824"/>
                  </a:lnTo>
                  <a:lnTo>
                    <a:pt x="387574" y="1190300"/>
                  </a:lnTo>
                  <a:lnTo>
                    <a:pt x="345788" y="1171702"/>
                  </a:lnTo>
                  <a:lnTo>
                    <a:pt x="305703" y="1150168"/>
                  </a:lnTo>
                  <a:lnTo>
                    <a:pt x="267456" y="1125834"/>
                  </a:lnTo>
                  <a:lnTo>
                    <a:pt x="231185" y="1098839"/>
                  </a:lnTo>
                  <a:lnTo>
                    <a:pt x="197028" y="1069319"/>
                  </a:lnTo>
                  <a:lnTo>
                    <a:pt x="165120" y="1037411"/>
                  </a:lnTo>
                  <a:lnTo>
                    <a:pt x="135600" y="1003254"/>
                  </a:lnTo>
                  <a:lnTo>
                    <a:pt x="108605" y="966983"/>
                  </a:lnTo>
                  <a:lnTo>
                    <a:pt x="84271" y="928736"/>
                  </a:lnTo>
                  <a:lnTo>
                    <a:pt x="62737" y="888651"/>
                  </a:lnTo>
                  <a:lnTo>
                    <a:pt x="44139" y="846865"/>
                  </a:lnTo>
                  <a:lnTo>
                    <a:pt x="28615" y="803515"/>
                  </a:lnTo>
                  <a:lnTo>
                    <a:pt x="16301" y="758738"/>
                  </a:lnTo>
                  <a:lnTo>
                    <a:pt x="7336" y="712672"/>
                  </a:lnTo>
                  <a:lnTo>
                    <a:pt x="1857" y="665453"/>
                  </a:lnTo>
                  <a:lnTo>
                    <a:pt x="0" y="61722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8">
            <a:extLst>
              <a:ext uri="{FF2B5EF4-FFF2-40B4-BE49-F238E27FC236}">
                <a16:creationId xmlns:a16="http://schemas.microsoft.com/office/drawing/2014/main" id="{2763F1F5-2F2E-F5A2-C29E-C2E7FDFBB8E3}"/>
              </a:ext>
            </a:extLst>
          </p:cNvPr>
          <p:cNvGrpSpPr/>
          <p:nvPr/>
        </p:nvGrpSpPr>
        <p:grpSpPr>
          <a:xfrm>
            <a:off x="7011923" y="2267711"/>
            <a:ext cx="1626235" cy="1624965"/>
            <a:chOff x="7011923" y="2267711"/>
            <a:chExt cx="1626235" cy="1624965"/>
          </a:xfrm>
        </p:grpSpPr>
        <p:sp>
          <p:nvSpPr>
            <p:cNvPr id="33" name="object 39">
              <a:extLst>
                <a:ext uri="{FF2B5EF4-FFF2-40B4-BE49-F238E27FC236}">
                  <a16:creationId xmlns:a16="http://schemas.microsoft.com/office/drawing/2014/main" id="{6F2CF9AE-DD04-C935-7205-4E64B5B3F8BE}"/>
                </a:ext>
              </a:extLst>
            </p:cNvPr>
            <p:cNvSpPr/>
            <p:nvPr/>
          </p:nvSpPr>
          <p:spPr>
            <a:xfrm>
              <a:off x="7042403" y="2330195"/>
              <a:ext cx="1513840" cy="1513840"/>
            </a:xfrm>
            <a:custGeom>
              <a:avLst/>
              <a:gdLst/>
              <a:ahLst/>
              <a:cxnLst/>
              <a:rect l="l" t="t" r="r" b="b"/>
              <a:pathLst>
                <a:path w="1513840" h="1513839">
                  <a:moveTo>
                    <a:pt x="756666" y="0"/>
                  </a:moveTo>
                  <a:lnTo>
                    <a:pt x="708806" y="1488"/>
                  </a:lnTo>
                  <a:lnTo>
                    <a:pt x="661739" y="5894"/>
                  </a:lnTo>
                  <a:lnTo>
                    <a:pt x="615552" y="13129"/>
                  </a:lnTo>
                  <a:lnTo>
                    <a:pt x="570334" y="23105"/>
                  </a:lnTo>
                  <a:lnTo>
                    <a:pt x="526174" y="35733"/>
                  </a:lnTo>
                  <a:lnTo>
                    <a:pt x="483160" y="50924"/>
                  </a:lnTo>
                  <a:lnTo>
                    <a:pt x="441381" y="68590"/>
                  </a:lnTo>
                  <a:lnTo>
                    <a:pt x="400926" y="88643"/>
                  </a:lnTo>
                  <a:lnTo>
                    <a:pt x="361882" y="110993"/>
                  </a:lnTo>
                  <a:lnTo>
                    <a:pt x="324339" y="135552"/>
                  </a:lnTo>
                  <a:lnTo>
                    <a:pt x="288385" y="162232"/>
                  </a:lnTo>
                  <a:lnTo>
                    <a:pt x="254109" y="190943"/>
                  </a:lnTo>
                  <a:lnTo>
                    <a:pt x="221599" y="221599"/>
                  </a:lnTo>
                  <a:lnTo>
                    <a:pt x="190943" y="254109"/>
                  </a:lnTo>
                  <a:lnTo>
                    <a:pt x="162232" y="288385"/>
                  </a:lnTo>
                  <a:lnTo>
                    <a:pt x="135552" y="324339"/>
                  </a:lnTo>
                  <a:lnTo>
                    <a:pt x="110993" y="361882"/>
                  </a:lnTo>
                  <a:lnTo>
                    <a:pt x="88643" y="400926"/>
                  </a:lnTo>
                  <a:lnTo>
                    <a:pt x="68590" y="441381"/>
                  </a:lnTo>
                  <a:lnTo>
                    <a:pt x="50924" y="483160"/>
                  </a:lnTo>
                  <a:lnTo>
                    <a:pt x="35733" y="526174"/>
                  </a:lnTo>
                  <a:lnTo>
                    <a:pt x="23105" y="570334"/>
                  </a:lnTo>
                  <a:lnTo>
                    <a:pt x="13129" y="615552"/>
                  </a:lnTo>
                  <a:lnTo>
                    <a:pt x="5894" y="661739"/>
                  </a:lnTo>
                  <a:lnTo>
                    <a:pt x="1488" y="708806"/>
                  </a:lnTo>
                  <a:lnTo>
                    <a:pt x="0" y="756665"/>
                  </a:lnTo>
                  <a:lnTo>
                    <a:pt x="1488" y="804525"/>
                  </a:lnTo>
                  <a:lnTo>
                    <a:pt x="5894" y="851592"/>
                  </a:lnTo>
                  <a:lnTo>
                    <a:pt x="13129" y="897779"/>
                  </a:lnTo>
                  <a:lnTo>
                    <a:pt x="23105" y="942997"/>
                  </a:lnTo>
                  <a:lnTo>
                    <a:pt x="35733" y="987157"/>
                  </a:lnTo>
                  <a:lnTo>
                    <a:pt x="50924" y="1030171"/>
                  </a:lnTo>
                  <a:lnTo>
                    <a:pt x="68590" y="1071950"/>
                  </a:lnTo>
                  <a:lnTo>
                    <a:pt x="88643" y="1112405"/>
                  </a:lnTo>
                  <a:lnTo>
                    <a:pt x="110993" y="1151449"/>
                  </a:lnTo>
                  <a:lnTo>
                    <a:pt x="135552" y="1188992"/>
                  </a:lnTo>
                  <a:lnTo>
                    <a:pt x="162232" y="1224946"/>
                  </a:lnTo>
                  <a:lnTo>
                    <a:pt x="190943" y="1259222"/>
                  </a:lnTo>
                  <a:lnTo>
                    <a:pt x="221599" y="1291732"/>
                  </a:lnTo>
                  <a:lnTo>
                    <a:pt x="254109" y="1322388"/>
                  </a:lnTo>
                  <a:lnTo>
                    <a:pt x="288385" y="1351099"/>
                  </a:lnTo>
                  <a:lnTo>
                    <a:pt x="324339" y="1377779"/>
                  </a:lnTo>
                  <a:lnTo>
                    <a:pt x="361882" y="1402338"/>
                  </a:lnTo>
                  <a:lnTo>
                    <a:pt x="400926" y="1424688"/>
                  </a:lnTo>
                  <a:lnTo>
                    <a:pt x="441381" y="1444741"/>
                  </a:lnTo>
                  <a:lnTo>
                    <a:pt x="483160" y="1462407"/>
                  </a:lnTo>
                  <a:lnTo>
                    <a:pt x="526174" y="1477598"/>
                  </a:lnTo>
                  <a:lnTo>
                    <a:pt x="570334" y="1490226"/>
                  </a:lnTo>
                  <a:lnTo>
                    <a:pt x="615552" y="1500202"/>
                  </a:lnTo>
                  <a:lnTo>
                    <a:pt x="661739" y="1507437"/>
                  </a:lnTo>
                  <a:lnTo>
                    <a:pt x="708806" y="1511843"/>
                  </a:lnTo>
                  <a:lnTo>
                    <a:pt x="756666" y="1513331"/>
                  </a:lnTo>
                  <a:lnTo>
                    <a:pt x="804525" y="1511843"/>
                  </a:lnTo>
                  <a:lnTo>
                    <a:pt x="851592" y="1507437"/>
                  </a:lnTo>
                  <a:lnTo>
                    <a:pt x="897779" y="1500202"/>
                  </a:lnTo>
                  <a:lnTo>
                    <a:pt x="942997" y="1490226"/>
                  </a:lnTo>
                  <a:lnTo>
                    <a:pt x="987157" y="1477598"/>
                  </a:lnTo>
                  <a:lnTo>
                    <a:pt x="1030171" y="1462407"/>
                  </a:lnTo>
                  <a:lnTo>
                    <a:pt x="1071950" y="1444741"/>
                  </a:lnTo>
                  <a:lnTo>
                    <a:pt x="1112405" y="1424688"/>
                  </a:lnTo>
                  <a:lnTo>
                    <a:pt x="1151449" y="1402338"/>
                  </a:lnTo>
                  <a:lnTo>
                    <a:pt x="1188992" y="1377779"/>
                  </a:lnTo>
                  <a:lnTo>
                    <a:pt x="1224946" y="1351099"/>
                  </a:lnTo>
                  <a:lnTo>
                    <a:pt x="1259222" y="1322388"/>
                  </a:lnTo>
                  <a:lnTo>
                    <a:pt x="1291732" y="1291732"/>
                  </a:lnTo>
                  <a:lnTo>
                    <a:pt x="1322388" y="1259222"/>
                  </a:lnTo>
                  <a:lnTo>
                    <a:pt x="1351099" y="1224946"/>
                  </a:lnTo>
                  <a:lnTo>
                    <a:pt x="1377779" y="1188992"/>
                  </a:lnTo>
                  <a:lnTo>
                    <a:pt x="1402338" y="1151449"/>
                  </a:lnTo>
                  <a:lnTo>
                    <a:pt x="1424688" y="1112405"/>
                  </a:lnTo>
                  <a:lnTo>
                    <a:pt x="1444741" y="1071950"/>
                  </a:lnTo>
                  <a:lnTo>
                    <a:pt x="1462407" y="1030171"/>
                  </a:lnTo>
                  <a:lnTo>
                    <a:pt x="1477598" y="987157"/>
                  </a:lnTo>
                  <a:lnTo>
                    <a:pt x="1490226" y="942997"/>
                  </a:lnTo>
                  <a:lnTo>
                    <a:pt x="1500202" y="897779"/>
                  </a:lnTo>
                  <a:lnTo>
                    <a:pt x="1507437" y="851592"/>
                  </a:lnTo>
                  <a:lnTo>
                    <a:pt x="1511843" y="804525"/>
                  </a:lnTo>
                  <a:lnTo>
                    <a:pt x="1513331" y="756665"/>
                  </a:lnTo>
                  <a:lnTo>
                    <a:pt x="1511843" y="708806"/>
                  </a:lnTo>
                  <a:lnTo>
                    <a:pt x="1507437" y="661739"/>
                  </a:lnTo>
                  <a:lnTo>
                    <a:pt x="1500202" y="615552"/>
                  </a:lnTo>
                  <a:lnTo>
                    <a:pt x="1490226" y="570334"/>
                  </a:lnTo>
                  <a:lnTo>
                    <a:pt x="1477598" y="526174"/>
                  </a:lnTo>
                  <a:lnTo>
                    <a:pt x="1462407" y="483160"/>
                  </a:lnTo>
                  <a:lnTo>
                    <a:pt x="1444741" y="441381"/>
                  </a:lnTo>
                  <a:lnTo>
                    <a:pt x="1424688" y="400926"/>
                  </a:lnTo>
                  <a:lnTo>
                    <a:pt x="1402338" y="361882"/>
                  </a:lnTo>
                  <a:lnTo>
                    <a:pt x="1377779" y="324339"/>
                  </a:lnTo>
                  <a:lnTo>
                    <a:pt x="1351099" y="288385"/>
                  </a:lnTo>
                  <a:lnTo>
                    <a:pt x="1322388" y="254109"/>
                  </a:lnTo>
                  <a:lnTo>
                    <a:pt x="1291732" y="221599"/>
                  </a:lnTo>
                  <a:lnTo>
                    <a:pt x="1259222" y="190943"/>
                  </a:lnTo>
                  <a:lnTo>
                    <a:pt x="1224946" y="162232"/>
                  </a:lnTo>
                  <a:lnTo>
                    <a:pt x="1188992" y="135552"/>
                  </a:lnTo>
                  <a:lnTo>
                    <a:pt x="1151449" y="110993"/>
                  </a:lnTo>
                  <a:lnTo>
                    <a:pt x="1112405" y="88643"/>
                  </a:lnTo>
                  <a:lnTo>
                    <a:pt x="1071950" y="68590"/>
                  </a:lnTo>
                  <a:lnTo>
                    <a:pt x="1030171" y="50924"/>
                  </a:lnTo>
                  <a:lnTo>
                    <a:pt x="987157" y="35733"/>
                  </a:lnTo>
                  <a:lnTo>
                    <a:pt x="942997" y="23105"/>
                  </a:lnTo>
                  <a:lnTo>
                    <a:pt x="897779" y="13129"/>
                  </a:lnTo>
                  <a:lnTo>
                    <a:pt x="851592" y="5894"/>
                  </a:lnTo>
                  <a:lnTo>
                    <a:pt x="804525" y="1488"/>
                  </a:lnTo>
                  <a:lnTo>
                    <a:pt x="756666" y="0"/>
                  </a:lnTo>
                  <a:close/>
                </a:path>
              </a:pathLst>
            </a:custGeom>
            <a:solidFill>
              <a:srgbClr val="083D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40">
              <a:extLst>
                <a:ext uri="{FF2B5EF4-FFF2-40B4-BE49-F238E27FC236}">
                  <a16:creationId xmlns:a16="http://schemas.microsoft.com/office/drawing/2014/main" id="{B94FB371-F96F-B8D0-DF02-95F8AF0F3434}"/>
                </a:ext>
              </a:extLst>
            </p:cNvPr>
            <p:cNvSpPr/>
            <p:nvPr/>
          </p:nvSpPr>
          <p:spPr>
            <a:xfrm>
              <a:off x="7042403" y="2330195"/>
              <a:ext cx="1513840" cy="1513840"/>
            </a:xfrm>
            <a:custGeom>
              <a:avLst/>
              <a:gdLst/>
              <a:ahLst/>
              <a:cxnLst/>
              <a:rect l="l" t="t" r="r" b="b"/>
              <a:pathLst>
                <a:path w="1513840" h="1513839">
                  <a:moveTo>
                    <a:pt x="0" y="756665"/>
                  </a:moveTo>
                  <a:lnTo>
                    <a:pt x="1488" y="708806"/>
                  </a:lnTo>
                  <a:lnTo>
                    <a:pt x="5894" y="661739"/>
                  </a:lnTo>
                  <a:lnTo>
                    <a:pt x="13129" y="615552"/>
                  </a:lnTo>
                  <a:lnTo>
                    <a:pt x="23105" y="570334"/>
                  </a:lnTo>
                  <a:lnTo>
                    <a:pt x="35733" y="526174"/>
                  </a:lnTo>
                  <a:lnTo>
                    <a:pt x="50924" y="483160"/>
                  </a:lnTo>
                  <a:lnTo>
                    <a:pt x="68590" y="441381"/>
                  </a:lnTo>
                  <a:lnTo>
                    <a:pt x="88643" y="400926"/>
                  </a:lnTo>
                  <a:lnTo>
                    <a:pt x="110993" y="361882"/>
                  </a:lnTo>
                  <a:lnTo>
                    <a:pt x="135552" y="324339"/>
                  </a:lnTo>
                  <a:lnTo>
                    <a:pt x="162232" y="288385"/>
                  </a:lnTo>
                  <a:lnTo>
                    <a:pt x="190943" y="254109"/>
                  </a:lnTo>
                  <a:lnTo>
                    <a:pt x="221599" y="221599"/>
                  </a:lnTo>
                  <a:lnTo>
                    <a:pt x="254109" y="190943"/>
                  </a:lnTo>
                  <a:lnTo>
                    <a:pt x="288385" y="162232"/>
                  </a:lnTo>
                  <a:lnTo>
                    <a:pt x="324339" y="135552"/>
                  </a:lnTo>
                  <a:lnTo>
                    <a:pt x="361882" y="110993"/>
                  </a:lnTo>
                  <a:lnTo>
                    <a:pt x="400926" y="88643"/>
                  </a:lnTo>
                  <a:lnTo>
                    <a:pt x="441381" y="68590"/>
                  </a:lnTo>
                  <a:lnTo>
                    <a:pt x="483160" y="50924"/>
                  </a:lnTo>
                  <a:lnTo>
                    <a:pt x="526174" y="35733"/>
                  </a:lnTo>
                  <a:lnTo>
                    <a:pt x="570334" y="23105"/>
                  </a:lnTo>
                  <a:lnTo>
                    <a:pt x="615552" y="13129"/>
                  </a:lnTo>
                  <a:lnTo>
                    <a:pt x="661739" y="5894"/>
                  </a:lnTo>
                  <a:lnTo>
                    <a:pt x="708806" y="1488"/>
                  </a:lnTo>
                  <a:lnTo>
                    <a:pt x="756666" y="0"/>
                  </a:lnTo>
                  <a:lnTo>
                    <a:pt x="804525" y="1488"/>
                  </a:lnTo>
                  <a:lnTo>
                    <a:pt x="851592" y="5894"/>
                  </a:lnTo>
                  <a:lnTo>
                    <a:pt x="897779" y="13129"/>
                  </a:lnTo>
                  <a:lnTo>
                    <a:pt x="942997" y="23105"/>
                  </a:lnTo>
                  <a:lnTo>
                    <a:pt x="987157" y="35733"/>
                  </a:lnTo>
                  <a:lnTo>
                    <a:pt x="1030171" y="50924"/>
                  </a:lnTo>
                  <a:lnTo>
                    <a:pt x="1071950" y="68590"/>
                  </a:lnTo>
                  <a:lnTo>
                    <a:pt x="1112405" y="88643"/>
                  </a:lnTo>
                  <a:lnTo>
                    <a:pt x="1151449" y="110993"/>
                  </a:lnTo>
                  <a:lnTo>
                    <a:pt x="1188992" y="135552"/>
                  </a:lnTo>
                  <a:lnTo>
                    <a:pt x="1224946" y="162232"/>
                  </a:lnTo>
                  <a:lnTo>
                    <a:pt x="1259222" y="190943"/>
                  </a:lnTo>
                  <a:lnTo>
                    <a:pt x="1291732" y="221599"/>
                  </a:lnTo>
                  <a:lnTo>
                    <a:pt x="1322388" y="254109"/>
                  </a:lnTo>
                  <a:lnTo>
                    <a:pt x="1351099" y="288385"/>
                  </a:lnTo>
                  <a:lnTo>
                    <a:pt x="1377779" y="324339"/>
                  </a:lnTo>
                  <a:lnTo>
                    <a:pt x="1402338" y="361882"/>
                  </a:lnTo>
                  <a:lnTo>
                    <a:pt x="1424688" y="400926"/>
                  </a:lnTo>
                  <a:lnTo>
                    <a:pt x="1444741" y="441381"/>
                  </a:lnTo>
                  <a:lnTo>
                    <a:pt x="1462407" y="483160"/>
                  </a:lnTo>
                  <a:lnTo>
                    <a:pt x="1477598" y="526174"/>
                  </a:lnTo>
                  <a:lnTo>
                    <a:pt x="1490226" y="570334"/>
                  </a:lnTo>
                  <a:lnTo>
                    <a:pt x="1500202" y="615552"/>
                  </a:lnTo>
                  <a:lnTo>
                    <a:pt x="1507437" y="661739"/>
                  </a:lnTo>
                  <a:lnTo>
                    <a:pt x="1511843" y="708806"/>
                  </a:lnTo>
                  <a:lnTo>
                    <a:pt x="1513331" y="756665"/>
                  </a:lnTo>
                  <a:lnTo>
                    <a:pt x="1511843" y="804525"/>
                  </a:lnTo>
                  <a:lnTo>
                    <a:pt x="1507437" y="851592"/>
                  </a:lnTo>
                  <a:lnTo>
                    <a:pt x="1500202" y="897779"/>
                  </a:lnTo>
                  <a:lnTo>
                    <a:pt x="1490226" y="942997"/>
                  </a:lnTo>
                  <a:lnTo>
                    <a:pt x="1477598" y="987157"/>
                  </a:lnTo>
                  <a:lnTo>
                    <a:pt x="1462407" y="1030171"/>
                  </a:lnTo>
                  <a:lnTo>
                    <a:pt x="1444741" y="1071950"/>
                  </a:lnTo>
                  <a:lnTo>
                    <a:pt x="1424688" y="1112405"/>
                  </a:lnTo>
                  <a:lnTo>
                    <a:pt x="1402338" y="1151449"/>
                  </a:lnTo>
                  <a:lnTo>
                    <a:pt x="1377779" y="1188992"/>
                  </a:lnTo>
                  <a:lnTo>
                    <a:pt x="1351099" y="1224946"/>
                  </a:lnTo>
                  <a:lnTo>
                    <a:pt x="1322388" y="1259222"/>
                  </a:lnTo>
                  <a:lnTo>
                    <a:pt x="1291732" y="1291732"/>
                  </a:lnTo>
                  <a:lnTo>
                    <a:pt x="1259222" y="1322388"/>
                  </a:lnTo>
                  <a:lnTo>
                    <a:pt x="1224946" y="1351099"/>
                  </a:lnTo>
                  <a:lnTo>
                    <a:pt x="1188992" y="1377779"/>
                  </a:lnTo>
                  <a:lnTo>
                    <a:pt x="1151449" y="1402338"/>
                  </a:lnTo>
                  <a:lnTo>
                    <a:pt x="1112405" y="1424688"/>
                  </a:lnTo>
                  <a:lnTo>
                    <a:pt x="1071950" y="1444741"/>
                  </a:lnTo>
                  <a:lnTo>
                    <a:pt x="1030171" y="1462407"/>
                  </a:lnTo>
                  <a:lnTo>
                    <a:pt x="987157" y="1477598"/>
                  </a:lnTo>
                  <a:lnTo>
                    <a:pt x="942997" y="1490226"/>
                  </a:lnTo>
                  <a:lnTo>
                    <a:pt x="897779" y="1500202"/>
                  </a:lnTo>
                  <a:lnTo>
                    <a:pt x="851592" y="1507437"/>
                  </a:lnTo>
                  <a:lnTo>
                    <a:pt x="804525" y="1511843"/>
                  </a:lnTo>
                  <a:lnTo>
                    <a:pt x="756666" y="1513331"/>
                  </a:lnTo>
                  <a:lnTo>
                    <a:pt x="708806" y="1511843"/>
                  </a:lnTo>
                  <a:lnTo>
                    <a:pt x="661739" y="1507437"/>
                  </a:lnTo>
                  <a:lnTo>
                    <a:pt x="615552" y="1500202"/>
                  </a:lnTo>
                  <a:lnTo>
                    <a:pt x="570334" y="1490226"/>
                  </a:lnTo>
                  <a:lnTo>
                    <a:pt x="526174" y="1477598"/>
                  </a:lnTo>
                  <a:lnTo>
                    <a:pt x="483160" y="1462407"/>
                  </a:lnTo>
                  <a:lnTo>
                    <a:pt x="441381" y="1444741"/>
                  </a:lnTo>
                  <a:lnTo>
                    <a:pt x="400926" y="1424688"/>
                  </a:lnTo>
                  <a:lnTo>
                    <a:pt x="361882" y="1402338"/>
                  </a:lnTo>
                  <a:lnTo>
                    <a:pt x="324339" y="1377779"/>
                  </a:lnTo>
                  <a:lnTo>
                    <a:pt x="288385" y="1351099"/>
                  </a:lnTo>
                  <a:lnTo>
                    <a:pt x="254109" y="1322388"/>
                  </a:lnTo>
                  <a:lnTo>
                    <a:pt x="221599" y="1291732"/>
                  </a:lnTo>
                  <a:lnTo>
                    <a:pt x="190943" y="1259222"/>
                  </a:lnTo>
                  <a:lnTo>
                    <a:pt x="162232" y="1224946"/>
                  </a:lnTo>
                  <a:lnTo>
                    <a:pt x="135552" y="1188992"/>
                  </a:lnTo>
                  <a:lnTo>
                    <a:pt x="110993" y="1151449"/>
                  </a:lnTo>
                  <a:lnTo>
                    <a:pt x="88643" y="1112405"/>
                  </a:lnTo>
                  <a:lnTo>
                    <a:pt x="68590" y="1071950"/>
                  </a:lnTo>
                  <a:lnTo>
                    <a:pt x="50924" y="1030171"/>
                  </a:lnTo>
                  <a:lnTo>
                    <a:pt x="35733" y="987157"/>
                  </a:lnTo>
                  <a:lnTo>
                    <a:pt x="23105" y="942997"/>
                  </a:lnTo>
                  <a:lnTo>
                    <a:pt x="13129" y="897779"/>
                  </a:lnTo>
                  <a:lnTo>
                    <a:pt x="5894" y="851592"/>
                  </a:lnTo>
                  <a:lnTo>
                    <a:pt x="1488" y="804525"/>
                  </a:lnTo>
                  <a:lnTo>
                    <a:pt x="0" y="756665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41">
              <a:extLst>
                <a:ext uri="{FF2B5EF4-FFF2-40B4-BE49-F238E27FC236}">
                  <a16:creationId xmlns:a16="http://schemas.microsoft.com/office/drawing/2014/main" id="{B45921E6-3284-06B6-7265-1506030C980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11923" y="2267711"/>
              <a:ext cx="1626107" cy="1624583"/>
            </a:xfrm>
            <a:prstGeom prst="rect">
              <a:avLst/>
            </a:prstGeom>
          </p:spPr>
        </p:pic>
        <p:sp>
          <p:nvSpPr>
            <p:cNvPr id="36" name="object 42">
              <a:extLst>
                <a:ext uri="{FF2B5EF4-FFF2-40B4-BE49-F238E27FC236}">
                  <a16:creationId xmlns:a16="http://schemas.microsoft.com/office/drawing/2014/main" id="{86B8406D-B013-4D15-F5C1-2C7ADDB07716}"/>
                </a:ext>
              </a:extLst>
            </p:cNvPr>
            <p:cNvSpPr/>
            <p:nvPr/>
          </p:nvSpPr>
          <p:spPr>
            <a:xfrm>
              <a:off x="7178801" y="2454401"/>
              <a:ext cx="1236345" cy="1236345"/>
            </a:xfrm>
            <a:custGeom>
              <a:avLst/>
              <a:gdLst/>
              <a:ahLst/>
              <a:cxnLst/>
              <a:rect l="l" t="t" r="r" b="b"/>
              <a:pathLst>
                <a:path w="1236345" h="1236345">
                  <a:moveTo>
                    <a:pt x="617981" y="0"/>
                  </a:moveTo>
                  <a:lnTo>
                    <a:pt x="569693" y="1859"/>
                  </a:lnTo>
                  <a:lnTo>
                    <a:pt x="522421" y="7346"/>
                  </a:lnTo>
                  <a:lnTo>
                    <a:pt x="476301" y="16324"/>
                  </a:lnTo>
                  <a:lnTo>
                    <a:pt x="431471" y="28654"/>
                  </a:lnTo>
                  <a:lnTo>
                    <a:pt x="388069" y="44199"/>
                  </a:lnTo>
                  <a:lnTo>
                    <a:pt x="346232" y="62821"/>
                  </a:lnTo>
                  <a:lnTo>
                    <a:pt x="306098" y="84384"/>
                  </a:lnTo>
                  <a:lnTo>
                    <a:pt x="267804" y="108749"/>
                  </a:lnTo>
                  <a:lnTo>
                    <a:pt x="231488" y="135780"/>
                  </a:lnTo>
                  <a:lnTo>
                    <a:pt x="197286" y="165338"/>
                  </a:lnTo>
                  <a:lnTo>
                    <a:pt x="165338" y="197286"/>
                  </a:lnTo>
                  <a:lnTo>
                    <a:pt x="135780" y="231488"/>
                  </a:lnTo>
                  <a:lnTo>
                    <a:pt x="108749" y="267804"/>
                  </a:lnTo>
                  <a:lnTo>
                    <a:pt x="84384" y="306098"/>
                  </a:lnTo>
                  <a:lnTo>
                    <a:pt x="62821" y="346232"/>
                  </a:lnTo>
                  <a:lnTo>
                    <a:pt x="44199" y="388069"/>
                  </a:lnTo>
                  <a:lnTo>
                    <a:pt x="28654" y="431471"/>
                  </a:lnTo>
                  <a:lnTo>
                    <a:pt x="16324" y="476301"/>
                  </a:lnTo>
                  <a:lnTo>
                    <a:pt x="7346" y="522421"/>
                  </a:lnTo>
                  <a:lnTo>
                    <a:pt x="1859" y="569693"/>
                  </a:lnTo>
                  <a:lnTo>
                    <a:pt x="0" y="617982"/>
                  </a:lnTo>
                  <a:lnTo>
                    <a:pt x="1859" y="666270"/>
                  </a:lnTo>
                  <a:lnTo>
                    <a:pt x="7346" y="713542"/>
                  </a:lnTo>
                  <a:lnTo>
                    <a:pt x="16324" y="759662"/>
                  </a:lnTo>
                  <a:lnTo>
                    <a:pt x="28654" y="804492"/>
                  </a:lnTo>
                  <a:lnTo>
                    <a:pt x="44199" y="847894"/>
                  </a:lnTo>
                  <a:lnTo>
                    <a:pt x="62821" y="889731"/>
                  </a:lnTo>
                  <a:lnTo>
                    <a:pt x="84384" y="929865"/>
                  </a:lnTo>
                  <a:lnTo>
                    <a:pt x="108749" y="968159"/>
                  </a:lnTo>
                  <a:lnTo>
                    <a:pt x="135780" y="1004475"/>
                  </a:lnTo>
                  <a:lnTo>
                    <a:pt x="165338" y="1038677"/>
                  </a:lnTo>
                  <a:lnTo>
                    <a:pt x="197286" y="1070625"/>
                  </a:lnTo>
                  <a:lnTo>
                    <a:pt x="231488" y="1100183"/>
                  </a:lnTo>
                  <a:lnTo>
                    <a:pt x="267804" y="1127214"/>
                  </a:lnTo>
                  <a:lnTo>
                    <a:pt x="306098" y="1151579"/>
                  </a:lnTo>
                  <a:lnTo>
                    <a:pt x="346232" y="1173142"/>
                  </a:lnTo>
                  <a:lnTo>
                    <a:pt x="388069" y="1191764"/>
                  </a:lnTo>
                  <a:lnTo>
                    <a:pt x="431471" y="1207309"/>
                  </a:lnTo>
                  <a:lnTo>
                    <a:pt x="476301" y="1219639"/>
                  </a:lnTo>
                  <a:lnTo>
                    <a:pt x="522421" y="1228617"/>
                  </a:lnTo>
                  <a:lnTo>
                    <a:pt x="569693" y="1234104"/>
                  </a:lnTo>
                  <a:lnTo>
                    <a:pt x="617981" y="1235964"/>
                  </a:lnTo>
                  <a:lnTo>
                    <a:pt x="666270" y="1234104"/>
                  </a:lnTo>
                  <a:lnTo>
                    <a:pt x="713542" y="1228617"/>
                  </a:lnTo>
                  <a:lnTo>
                    <a:pt x="759662" y="1219639"/>
                  </a:lnTo>
                  <a:lnTo>
                    <a:pt x="804492" y="1207309"/>
                  </a:lnTo>
                  <a:lnTo>
                    <a:pt x="847894" y="1191764"/>
                  </a:lnTo>
                  <a:lnTo>
                    <a:pt x="889731" y="1173142"/>
                  </a:lnTo>
                  <a:lnTo>
                    <a:pt x="929865" y="1151579"/>
                  </a:lnTo>
                  <a:lnTo>
                    <a:pt x="968159" y="1127214"/>
                  </a:lnTo>
                  <a:lnTo>
                    <a:pt x="1004475" y="1100183"/>
                  </a:lnTo>
                  <a:lnTo>
                    <a:pt x="1038677" y="1070625"/>
                  </a:lnTo>
                  <a:lnTo>
                    <a:pt x="1070625" y="1038677"/>
                  </a:lnTo>
                  <a:lnTo>
                    <a:pt x="1100183" y="1004475"/>
                  </a:lnTo>
                  <a:lnTo>
                    <a:pt x="1127214" y="968159"/>
                  </a:lnTo>
                  <a:lnTo>
                    <a:pt x="1151579" y="929865"/>
                  </a:lnTo>
                  <a:lnTo>
                    <a:pt x="1173142" y="889731"/>
                  </a:lnTo>
                  <a:lnTo>
                    <a:pt x="1191764" y="847894"/>
                  </a:lnTo>
                  <a:lnTo>
                    <a:pt x="1207309" y="804492"/>
                  </a:lnTo>
                  <a:lnTo>
                    <a:pt x="1219639" y="759662"/>
                  </a:lnTo>
                  <a:lnTo>
                    <a:pt x="1228617" y="713542"/>
                  </a:lnTo>
                  <a:lnTo>
                    <a:pt x="1234104" y="666270"/>
                  </a:lnTo>
                  <a:lnTo>
                    <a:pt x="1235964" y="617982"/>
                  </a:lnTo>
                  <a:lnTo>
                    <a:pt x="1234104" y="569693"/>
                  </a:lnTo>
                  <a:lnTo>
                    <a:pt x="1228617" y="522421"/>
                  </a:lnTo>
                  <a:lnTo>
                    <a:pt x="1219639" y="476301"/>
                  </a:lnTo>
                  <a:lnTo>
                    <a:pt x="1207309" y="431471"/>
                  </a:lnTo>
                  <a:lnTo>
                    <a:pt x="1191764" y="388069"/>
                  </a:lnTo>
                  <a:lnTo>
                    <a:pt x="1173142" y="346232"/>
                  </a:lnTo>
                  <a:lnTo>
                    <a:pt x="1151579" y="306098"/>
                  </a:lnTo>
                  <a:lnTo>
                    <a:pt x="1127214" y="267804"/>
                  </a:lnTo>
                  <a:lnTo>
                    <a:pt x="1100183" y="231488"/>
                  </a:lnTo>
                  <a:lnTo>
                    <a:pt x="1070625" y="197286"/>
                  </a:lnTo>
                  <a:lnTo>
                    <a:pt x="1038677" y="165338"/>
                  </a:lnTo>
                  <a:lnTo>
                    <a:pt x="1004475" y="135780"/>
                  </a:lnTo>
                  <a:lnTo>
                    <a:pt x="968159" y="108749"/>
                  </a:lnTo>
                  <a:lnTo>
                    <a:pt x="929865" y="84384"/>
                  </a:lnTo>
                  <a:lnTo>
                    <a:pt x="889731" y="62821"/>
                  </a:lnTo>
                  <a:lnTo>
                    <a:pt x="847894" y="44199"/>
                  </a:lnTo>
                  <a:lnTo>
                    <a:pt x="804492" y="28654"/>
                  </a:lnTo>
                  <a:lnTo>
                    <a:pt x="759662" y="16324"/>
                  </a:lnTo>
                  <a:lnTo>
                    <a:pt x="713542" y="7346"/>
                  </a:lnTo>
                  <a:lnTo>
                    <a:pt x="666270" y="1859"/>
                  </a:lnTo>
                  <a:lnTo>
                    <a:pt x="617981" y="0"/>
                  </a:lnTo>
                  <a:close/>
                </a:path>
              </a:pathLst>
            </a:custGeom>
            <a:solidFill>
              <a:srgbClr val="1231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43">
              <a:extLst>
                <a:ext uri="{FF2B5EF4-FFF2-40B4-BE49-F238E27FC236}">
                  <a16:creationId xmlns:a16="http://schemas.microsoft.com/office/drawing/2014/main" id="{06E96CDC-52AB-128A-029B-32CA2919CA5E}"/>
                </a:ext>
              </a:extLst>
            </p:cNvPr>
            <p:cNvSpPr/>
            <p:nvPr/>
          </p:nvSpPr>
          <p:spPr>
            <a:xfrm>
              <a:off x="7178801" y="2454401"/>
              <a:ext cx="1236345" cy="1236345"/>
            </a:xfrm>
            <a:custGeom>
              <a:avLst/>
              <a:gdLst/>
              <a:ahLst/>
              <a:cxnLst/>
              <a:rect l="l" t="t" r="r" b="b"/>
              <a:pathLst>
                <a:path w="1236345" h="1236345">
                  <a:moveTo>
                    <a:pt x="0" y="617982"/>
                  </a:moveTo>
                  <a:lnTo>
                    <a:pt x="1859" y="569693"/>
                  </a:lnTo>
                  <a:lnTo>
                    <a:pt x="7346" y="522421"/>
                  </a:lnTo>
                  <a:lnTo>
                    <a:pt x="16324" y="476301"/>
                  </a:lnTo>
                  <a:lnTo>
                    <a:pt x="28654" y="431471"/>
                  </a:lnTo>
                  <a:lnTo>
                    <a:pt x="44199" y="388069"/>
                  </a:lnTo>
                  <a:lnTo>
                    <a:pt x="62821" y="346232"/>
                  </a:lnTo>
                  <a:lnTo>
                    <a:pt x="84384" y="306098"/>
                  </a:lnTo>
                  <a:lnTo>
                    <a:pt x="108749" y="267804"/>
                  </a:lnTo>
                  <a:lnTo>
                    <a:pt x="135780" y="231488"/>
                  </a:lnTo>
                  <a:lnTo>
                    <a:pt x="165338" y="197286"/>
                  </a:lnTo>
                  <a:lnTo>
                    <a:pt x="197286" y="165338"/>
                  </a:lnTo>
                  <a:lnTo>
                    <a:pt x="231488" y="135780"/>
                  </a:lnTo>
                  <a:lnTo>
                    <a:pt x="267804" y="108749"/>
                  </a:lnTo>
                  <a:lnTo>
                    <a:pt x="306098" y="84384"/>
                  </a:lnTo>
                  <a:lnTo>
                    <a:pt x="346232" y="62821"/>
                  </a:lnTo>
                  <a:lnTo>
                    <a:pt x="388069" y="44199"/>
                  </a:lnTo>
                  <a:lnTo>
                    <a:pt x="431471" y="28654"/>
                  </a:lnTo>
                  <a:lnTo>
                    <a:pt x="476301" y="16324"/>
                  </a:lnTo>
                  <a:lnTo>
                    <a:pt x="522421" y="7346"/>
                  </a:lnTo>
                  <a:lnTo>
                    <a:pt x="569693" y="1859"/>
                  </a:lnTo>
                  <a:lnTo>
                    <a:pt x="617981" y="0"/>
                  </a:lnTo>
                  <a:lnTo>
                    <a:pt x="666270" y="1859"/>
                  </a:lnTo>
                  <a:lnTo>
                    <a:pt x="713542" y="7346"/>
                  </a:lnTo>
                  <a:lnTo>
                    <a:pt x="759662" y="16324"/>
                  </a:lnTo>
                  <a:lnTo>
                    <a:pt x="804492" y="28654"/>
                  </a:lnTo>
                  <a:lnTo>
                    <a:pt x="847894" y="44199"/>
                  </a:lnTo>
                  <a:lnTo>
                    <a:pt x="889731" y="62821"/>
                  </a:lnTo>
                  <a:lnTo>
                    <a:pt x="929865" y="84384"/>
                  </a:lnTo>
                  <a:lnTo>
                    <a:pt x="968159" y="108749"/>
                  </a:lnTo>
                  <a:lnTo>
                    <a:pt x="1004475" y="135780"/>
                  </a:lnTo>
                  <a:lnTo>
                    <a:pt x="1038677" y="165338"/>
                  </a:lnTo>
                  <a:lnTo>
                    <a:pt x="1070625" y="197286"/>
                  </a:lnTo>
                  <a:lnTo>
                    <a:pt x="1100183" y="231488"/>
                  </a:lnTo>
                  <a:lnTo>
                    <a:pt x="1127214" y="267804"/>
                  </a:lnTo>
                  <a:lnTo>
                    <a:pt x="1151579" y="306098"/>
                  </a:lnTo>
                  <a:lnTo>
                    <a:pt x="1173142" y="346232"/>
                  </a:lnTo>
                  <a:lnTo>
                    <a:pt x="1191764" y="388069"/>
                  </a:lnTo>
                  <a:lnTo>
                    <a:pt x="1207309" y="431471"/>
                  </a:lnTo>
                  <a:lnTo>
                    <a:pt x="1219639" y="476301"/>
                  </a:lnTo>
                  <a:lnTo>
                    <a:pt x="1228617" y="522421"/>
                  </a:lnTo>
                  <a:lnTo>
                    <a:pt x="1234104" y="569693"/>
                  </a:lnTo>
                  <a:lnTo>
                    <a:pt x="1235964" y="617982"/>
                  </a:lnTo>
                  <a:lnTo>
                    <a:pt x="1234104" y="666270"/>
                  </a:lnTo>
                  <a:lnTo>
                    <a:pt x="1228617" y="713542"/>
                  </a:lnTo>
                  <a:lnTo>
                    <a:pt x="1219639" y="759662"/>
                  </a:lnTo>
                  <a:lnTo>
                    <a:pt x="1207309" y="804492"/>
                  </a:lnTo>
                  <a:lnTo>
                    <a:pt x="1191764" y="847894"/>
                  </a:lnTo>
                  <a:lnTo>
                    <a:pt x="1173142" y="889731"/>
                  </a:lnTo>
                  <a:lnTo>
                    <a:pt x="1151579" y="929865"/>
                  </a:lnTo>
                  <a:lnTo>
                    <a:pt x="1127214" y="968159"/>
                  </a:lnTo>
                  <a:lnTo>
                    <a:pt x="1100183" y="1004475"/>
                  </a:lnTo>
                  <a:lnTo>
                    <a:pt x="1070625" y="1038677"/>
                  </a:lnTo>
                  <a:lnTo>
                    <a:pt x="1038677" y="1070625"/>
                  </a:lnTo>
                  <a:lnTo>
                    <a:pt x="1004475" y="1100183"/>
                  </a:lnTo>
                  <a:lnTo>
                    <a:pt x="968159" y="1127214"/>
                  </a:lnTo>
                  <a:lnTo>
                    <a:pt x="929865" y="1151579"/>
                  </a:lnTo>
                  <a:lnTo>
                    <a:pt x="889731" y="1173142"/>
                  </a:lnTo>
                  <a:lnTo>
                    <a:pt x="847894" y="1191764"/>
                  </a:lnTo>
                  <a:lnTo>
                    <a:pt x="804492" y="1207309"/>
                  </a:lnTo>
                  <a:lnTo>
                    <a:pt x="759662" y="1219639"/>
                  </a:lnTo>
                  <a:lnTo>
                    <a:pt x="713542" y="1228617"/>
                  </a:lnTo>
                  <a:lnTo>
                    <a:pt x="666270" y="1234104"/>
                  </a:lnTo>
                  <a:lnTo>
                    <a:pt x="617981" y="1235964"/>
                  </a:lnTo>
                  <a:lnTo>
                    <a:pt x="569693" y="1234104"/>
                  </a:lnTo>
                  <a:lnTo>
                    <a:pt x="522421" y="1228617"/>
                  </a:lnTo>
                  <a:lnTo>
                    <a:pt x="476301" y="1219639"/>
                  </a:lnTo>
                  <a:lnTo>
                    <a:pt x="431471" y="1207309"/>
                  </a:lnTo>
                  <a:lnTo>
                    <a:pt x="388069" y="1191764"/>
                  </a:lnTo>
                  <a:lnTo>
                    <a:pt x="346232" y="1173142"/>
                  </a:lnTo>
                  <a:lnTo>
                    <a:pt x="306098" y="1151579"/>
                  </a:lnTo>
                  <a:lnTo>
                    <a:pt x="267804" y="1127214"/>
                  </a:lnTo>
                  <a:lnTo>
                    <a:pt x="231488" y="1100183"/>
                  </a:lnTo>
                  <a:lnTo>
                    <a:pt x="197286" y="1070625"/>
                  </a:lnTo>
                  <a:lnTo>
                    <a:pt x="165338" y="1038677"/>
                  </a:lnTo>
                  <a:lnTo>
                    <a:pt x="135780" y="1004475"/>
                  </a:lnTo>
                  <a:lnTo>
                    <a:pt x="108749" y="968159"/>
                  </a:lnTo>
                  <a:lnTo>
                    <a:pt x="84384" y="929865"/>
                  </a:lnTo>
                  <a:lnTo>
                    <a:pt x="62821" y="889731"/>
                  </a:lnTo>
                  <a:lnTo>
                    <a:pt x="44199" y="847894"/>
                  </a:lnTo>
                  <a:lnTo>
                    <a:pt x="28654" y="804492"/>
                  </a:lnTo>
                  <a:lnTo>
                    <a:pt x="16324" y="759662"/>
                  </a:lnTo>
                  <a:lnTo>
                    <a:pt x="7346" y="713542"/>
                  </a:lnTo>
                  <a:lnTo>
                    <a:pt x="1859" y="666270"/>
                  </a:lnTo>
                  <a:lnTo>
                    <a:pt x="0" y="617982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3">
            <a:extLst>
              <a:ext uri="{FF2B5EF4-FFF2-40B4-BE49-F238E27FC236}">
                <a16:creationId xmlns:a16="http://schemas.microsoft.com/office/drawing/2014/main" id="{4029E2CF-6B33-530F-1ABA-98174F4F475F}"/>
              </a:ext>
            </a:extLst>
          </p:cNvPr>
          <p:cNvSpPr txBox="1"/>
          <p:nvPr/>
        </p:nvSpPr>
        <p:spPr>
          <a:xfrm>
            <a:off x="803554" y="2905759"/>
            <a:ext cx="4845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10" dirty="0">
                <a:solidFill>
                  <a:srgbClr val="FFFFFF"/>
                </a:solidFill>
                <a:latin typeface="Verdana"/>
                <a:cs typeface="Verdana"/>
              </a:rPr>
              <a:t>PRI</a:t>
            </a:r>
            <a:r>
              <a:rPr sz="1050" spc="80" dirty="0">
                <a:solidFill>
                  <a:srgbClr val="FFFFFF"/>
                </a:solidFill>
                <a:latin typeface="Verdana"/>
                <a:cs typeface="Verdana"/>
              </a:rPr>
              <a:t>MA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39" name="object 34">
            <a:extLst>
              <a:ext uri="{FF2B5EF4-FFF2-40B4-BE49-F238E27FC236}">
                <a16:creationId xmlns:a16="http://schemas.microsoft.com/office/drawing/2014/main" id="{C17DD25B-D2D5-210D-FBB3-6F04F0031332}"/>
              </a:ext>
            </a:extLst>
          </p:cNvPr>
          <p:cNvSpPr txBox="1"/>
          <p:nvPr/>
        </p:nvSpPr>
        <p:spPr>
          <a:xfrm>
            <a:off x="2207514" y="2927045"/>
            <a:ext cx="93599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5" dirty="0">
                <a:solidFill>
                  <a:srgbClr val="FFFFFF"/>
                </a:solidFill>
                <a:latin typeface="Verdana"/>
                <a:cs typeface="Verdana"/>
              </a:rPr>
              <a:t>VACACIONES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41" name="object 35">
            <a:extLst>
              <a:ext uri="{FF2B5EF4-FFF2-40B4-BE49-F238E27FC236}">
                <a16:creationId xmlns:a16="http://schemas.microsoft.com/office/drawing/2014/main" id="{506F2547-E591-581D-3E72-34ED8B569295}"/>
              </a:ext>
            </a:extLst>
          </p:cNvPr>
          <p:cNvSpPr txBox="1"/>
          <p:nvPr/>
        </p:nvSpPr>
        <p:spPr>
          <a:xfrm>
            <a:off x="3999991" y="2934716"/>
            <a:ext cx="79375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5" dirty="0">
                <a:solidFill>
                  <a:srgbClr val="FFFFFF"/>
                </a:solidFill>
                <a:latin typeface="Verdana"/>
                <a:cs typeface="Verdana"/>
              </a:rPr>
              <a:t>CESANTÍAS</a:t>
            </a:r>
            <a:endParaRPr sz="1050" dirty="0">
              <a:latin typeface="Verdana"/>
              <a:cs typeface="Verdana"/>
            </a:endParaRPr>
          </a:p>
        </p:txBody>
      </p:sp>
      <p:sp>
        <p:nvSpPr>
          <p:cNvPr id="42" name="object 36">
            <a:extLst>
              <a:ext uri="{FF2B5EF4-FFF2-40B4-BE49-F238E27FC236}">
                <a16:creationId xmlns:a16="http://schemas.microsoft.com/office/drawing/2014/main" id="{95AEF601-2C48-A929-7857-7217D3DF989E}"/>
              </a:ext>
            </a:extLst>
          </p:cNvPr>
          <p:cNvSpPr txBox="1"/>
          <p:nvPr/>
        </p:nvSpPr>
        <p:spPr>
          <a:xfrm>
            <a:off x="5580126" y="2950591"/>
            <a:ext cx="1014094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050" spc="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050" spc="-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50" spc="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050" spc="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50" spc="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050" spc="-35" dirty="0">
                <a:solidFill>
                  <a:srgbClr val="FFFFFF"/>
                </a:solidFill>
                <a:latin typeface="Verdana"/>
                <a:cs typeface="Verdana"/>
              </a:rPr>
              <a:t>SES</a:t>
            </a:r>
            <a:r>
              <a:rPr sz="105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50" spc="6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05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1050" dirty="0">
              <a:latin typeface="Verdana"/>
              <a:cs typeface="Verdana"/>
            </a:endParaRPr>
          </a:p>
        </p:txBody>
      </p:sp>
      <p:sp>
        <p:nvSpPr>
          <p:cNvPr id="43" name="object 37">
            <a:extLst>
              <a:ext uri="{FF2B5EF4-FFF2-40B4-BE49-F238E27FC236}">
                <a16:creationId xmlns:a16="http://schemas.microsoft.com/office/drawing/2014/main" id="{CD23E68B-C0EA-6F59-B834-43A43970209E}"/>
              </a:ext>
            </a:extLst>
          </p:cNvPr>
          <p:cNvSpPr txBox="1"/>
          <p:nvPr/>
        </p:nvSpPr>
        <p:spPr>
          <a:xfrm>
            <a:off x="5691378" y="3110610"/>
            <a:ext cx="79375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5" dirty="0">
                <a:solidFill>
                  <a:srgbClr val="FFFFFF"/>
                </a:solidFill>
                <a:latin typeface="Verdana"/>
                <a:cs typeface="Verdana"/>
              </a:rPr>
              <a:t>CESANTÍAS</a:t>
            </a:r>
            <a:endParaRPr sz="1050" dirty="0">
              <a:latin typeface="Verdana"/>
              <a:cs typeface="Verdana"/>
            </a:endParaRPr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F190CC57-62C9-A6F2-E02E-49C8BB95CFD3}"/>
              </a:ext>
            </a:extLst>
          </p:cNvPr>
          <p:cNvSpPr txBox="1"/>
          <p:nvPr/>
        </p:nvSpPr>
        <p:spPr>
          <a:xfrm>
            <a:off x="7407656" y="2974035"/>
            <a:ext cx="777875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30" dirty="0">
                <a:solidFill>
                  <a:srgbClr val="FFFFFF"/>
                </a:solidFill>
                <a:latin typeface="Verdana"/>
                <a:cs typeface="Verdana"/>
              </a:rPr>
              <a:t>DO</a:t>
            </a:r>
            <a:r>
              <a:rPr sz="1050" spc="25" dirty="0">
                <a:solidFill>
                  <a:srgbClr val="FFFFFF"/>
                </a:solidFill>
                <a:latin typeface="Verdana"/>
                <a:cs typeface="Verdana"/>
              </a:rPr>
              <a:t>TA</a:t>
            </a:r>
            <a:r>
              <a:rPr sz="1050" spc="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50" spc="-1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050" spc="45" dirty="0">
                <a:solidFill>
                  <a:srgbClr val="FFFFFF"/>
                </a:solidFill>
                <a:latin typeface="Verdana"/>
                <a:cs typeface="Verdana"/>
              </a:rPr>
              <a:t>Ó</a:t>
            </a:r>
            <a:r>
              <a:rPr sz="1050" spc="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1050" dirty="0">
              <a:latin typeface="Verdana"/>
              <a:cs typeface="Verdana"/>
            </a:endParaRPr>
          </a:p>
        </p:txBody>
      </p:sp>
      <p:sp>
        <p:nvSpPr>
          <p:cNvPr id="45" name="object 25">
            <a:extLst>
              <a:ext uri="{FF2B5EF4-FFF2-40B4-BE49-F238E27FC236}">
                <a16:creationId xmlns:a16="http://schemas.microsoft.com/office/drawing/2014/main" id="{16B6ED18-397C-B048-FCC1-931CC5005E04}"/>
              </a:ext>
            </a:extLst>
          </p:cNvPr>
          <p:cNvSpPr txBox="1"/>
          <p:nvPr/>
        </p:nvSpPr>
        <p:spPr>
          <a:xfrm>
            <a:off x="402336" y="3974591"/>
            <a:ext cx="1377950" cy="704215"/>
          </a:xfrm>
          <a:prstGeom prst="rect">
            <a:avLst/>
          </a:prstGeom>
          <a:ln w="12700">
            <a:solidFill>
              <a:srgbClr val="083D57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/>
              <a:cs typeface="Times New Roman"/>
            </a:endParaRPr>
          </a:p>
          <a:p>
            <a:pPr marL="155575">
              <a:lnSpc>
                <a:spcPct val="100000"/>
              </a:lnSpc>
            </a:pPr>
            <a:r>
              <a:rPr sz="1050" spc="-290" dirty="0">
                <a:latin typeface="Verdana"/>
                <a:cs typeface="Verdana"/>
              </a:rPr>
              <a:t>1</a:t>
            </a:r>
            <a:r>
              <a:rPr sz="1050" spc="-105" dirty="0">
                <a:latin typeface="Verdana"/>
                <a:cs typeface="Verdana"/>
              </a:rPr>
              <a:t> </a:t>
            </a:r>
            <a:r>
              <a:rPr sz="1050" spc="-15" dirty="0">
                <a:latin typeface="Verdana"/>
                <a:cs typeface="Verdana"/>
              </a:rPr>
              <a:t>sal</a:t>
            </a:r>
            <a:r>
              <a:rPr sz="1050" spc="-5" dirty="0">
                <a:latin typeface="Verdana"/>
                <a:cs typeface="Verdana"/>
              </a:rPr>
              <a:t>ario</a:t>
            </a:r>
            <a:r>
              <a:rPr sz="1050" spc="-95" dirty="0">
                <a:latin typeface="Verdana"/>
                <a:cs typeface="Verdana"/>
              </a:rPr>
              <a:t> </a:t>
            </a:r>
            <a:r>
              <a:rPr sz="1050" spc="25" dirty="0">
                <a:latin typeface="Verdana"/>
                <a:cs typeface="Verdana"/>
              </a:rPr>
              <a:t>pa</a:t>
            </a:r>
            <a:r>
              <a:rPr sz="1050" spc="65" dirty="0">
                <a:latin typeface="Verdana"/>
                <a:cs typeface="Verdana"/>
              </a:rPr>
              <a:t>g</a:t>
            </a:r>
            <a:r>
              <a:rPr sz="1050" spc="25" dirty="0">
                <a:latin typeface="Verdana"/>
                <a:cs typeface="Verdana"/>
              </a:rPr>
              <a:t>ad</a:t>
            </a:r>
            <a:r>
              <a:rPr sz="1050" spc="20" dirty="0">
                <a:latin typeface="Verdana"/>
                <a:cs typeface="Verdana"/>
              </a:rPr>
              <a:t>o</a:t>
            </a:r>
            <a:endParaRPr sz="1050">
              <a:latin typeface="Verdana"/>
              <a:cs typeface="Verdana"/>
            </a:endParaRPr>
          </a:p>
          <a:p>
            <a:pPr marL="78105">
              <a:lnSpc>
                <a:spcPct val="100000"/>
              </a:lnSpc>
            </a:pPr>
            <a:r>
              <a:rPr sz="1050" spc="5" dirty="0">
                <a:latin typeface="Verdana"/>
                <a:cs typeface="Verdana"/>
              </a:rPr>
              <a:t>e</a:t>
            </a:r>
            <a:r>
              <a:rPr sz="1050" spc="50" dirty="0">
                <a:latin typeface="Verdana"/>
                <a:cs typeface="Verdana"/>
              </a:rPr>
              <a:t>n</a:t>
            </a:r>
            <a:r>
              <a:rPr sz="1050" spc="-105" dirty="0">
                <a:latin typeface="Verdana"/>
                <a:cs typeface="Verdana"/>
              </a:rPr>
              <a:t> </a:t>
            </a:r>
            <a:r>
              <a:rPr sz="1050" spc="20" dirty="0">
                <a:latin typeface="Verdana"/>
                <a:cs typeface="Verdana"/>
              </a:rPr>
              <a:t>dos</a:t>
            </a:r>
            <a:r>
              <a:rPr sz="1050" spc="-100" dirty="0">
                <a:latin typeface="Verdana"/>
                <a:cs typeface="Verdana"/>
              </a:rPr>
              <a:t> </a:t>
            </a:r>
            <a:r>
              <a:rPr sz="1050" spc="90" dirty="0">
                <a:latin typeface="Verdana"/>
                <a:cs typeface="Verdana"/>
              </a:rPr>
              <a:t>m</a:t>
            </a:r>
            <a:r>
              <a:rPr sz="1050" spc="20" dirty="0">
                <a:latin typeface="Verdana"/>
                <a:cs typeface="Verdana"/>
              </a:rPr>
              <a:t>o</a:t>
            </a:r>
            <a:r>
              <a:rPr sz="1050" spc="90" dirty="0">
                <a:latin typeface="Verdana"/>
                <a:cs typeface="Verdana"/>
              </a:rPr>
              <a:t>m</a:t>
            </a:r>
            <a:r>
              <a:rPr sz="1050" spc="5" dirty="0">
                <a:latin typeface="Verdana"/>
                <a:cs typeface="Verdana"/>
              </a:rPr>
              <a:t>e</a:t>
            </a:r>
            <a:r>
              <a:rPr sz="1050" spc="50" dirty="0">
                <a:latin typeface="Verdana"/>
                <a:cs typeface="Verdana"/>
              </a:rPr>
              <a:t>n</a:t>
            </a:r>
            <a:r>
              <a:rPr sz="1050" dirty="0">
                <a:latin typeface="Verdana"/>
                <a:cs typeface="Verdana"/>
              </a:rPr>
              <a:t>tos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47" name="object 28">
            <a:extLst>
              <a:ext uri="{FF2B5EF4-FFF2-40B4-BE49-F238E27FC236}">
                <a16:creationId xmlns:a16="http://schemas.microsoft.com/office/drawing/2014/main" id="{03EE65DE-0A6C-969D-4FF8-263BBBBD1CD4}"/>
              </a:ext>
            </a:extLst>
          </p:cNvPr>
          <p:cNvSpPr txBox="1"/>
          <p:nvPr/>
        </p:nvSpPr>
        <p:spPr>
          <a:xfrm>
            <a:off x="1984248" y="3974591"/>
            <a:ext cx="1377950" cy="704215"/>
          </a:xfrm>
          <a:prstGeom prst="rect">
            <a:avLst/>
          </a:prstGeom>
          <a:ln w="12700">
            <a:solidFill>
              <a:srgbClr val="083D57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12395">
              <a:lnSpc>
                <a:spcPct val="100000"/>
              </a:lnSpc>
            </a:pPr>
            <a:r>
              <a:rPr sz="1050" spc="-180" dirty="0">
                <a:latin typeface="Verdana"/>
                <a:cs typeface="Verdana"/>
              </a:rPr>
              <a:t>15</a:t>
            </a:r>
            <a:r>
              <a:rPr sz="1050" spc="-105" dirty="0">
                <a:latin typeface="Verdana"/>
                <a:cs typeface="Verdana"/>
              </a:rPr>
              <a:t> </a:t>
            </a:r>
            <a:r>
              <a:rPr sz="1050" spc="30" dirty="0">
                <a:latin typeface="Verdana"/>
                <a:cs typeface="Verdana"/>
              </a:rPr>
              <a:t>dí</a:t>
            </a:r>
            <a:r>
              <a:rPr sz="1050" spc="-20" dirty="0">
                <a:latin typeface="Verdana"/>
                <a:cs typeface="Verdana"/>
              </a:rPr>
              <a:t>as</a:t>
            </a:r>
            <a:r>
              <a:rPr sz="1050" spc="-110" dirty="0">
                <a:latin typeface="Verdana"/>
                <a:cs typeface="Verdana"/>
              </a:rPr>
              <a:t> </a:t>
            </a:r>
            <a:r>
              <a:rPr sz="1050" spc="50" dirty="0">
                <a:latin typeface="Verdana"/>
                <a:cs typeface="Verdana"/>
              </a:rPr>
              <a:t>h</a:t>
            </a:r>
            <a:r>
              <a:rPr sz="1050" spc="15" dirty="0">
                <a:latin typeface="Verdana"/>
                <a:cs typeface="Verdana"/>
              </a:rPr>
              <a:t>ábi</a:t>
            </a:r>
            <a:r>
              <a:rPr sz="1050" spc="-5" dirty="0">
                <a:latin typeface="Verdana"/>
                <a:cs typeface="Verdana"/>
              </a:rPr>
              <a:t>l</a:t>
            </a:r>
            <a:r>
              <a:rPr sz="1050" spc="5" dirty="0">
                <a:latin typeface="Verdana"/>
                <a:cs typeface="Verdana"/>
              </a:rPr>
              <a:t>e</a:t>
            </a:r>
            <a:r>
              <a:rPr sz="1050" spc="-30" dirty="0">
                <a:latin typeface="Verdana"/>
                <a:cs typeface="Verdana"/>
              </a:rPr>
              <a:t>s</a:t>
            </a:r>
            <a:r>
              <a:rPr sz="1050" spc="-110" dirty="0">
                <a:latin typeface="Verdana"/>
                <a:cs typeface="Verdana"/>
              </a:rPr>
              <a:t> </a:t>
            </a:r>
            <a:r>
              <a:rPr sz="1050" spc="35" dirty="0">
                <a:latin typeface="Verdana"/>
                <a:cs typeface="Verdana"/>
              </a:rPr>
              <a:t>de</a:t>
            </a:r>
            <a:endParaRPr sz="1050" dirty="0">
              <a:latin typeface="Verdana"/>
              <a:cs typeface="Verdana"/>
            </a:endParaRPr>
          </a:p>
          <a:p>
            <a:pPr marL="150495">
              <a:lnSpc>
                <a:spcPct val="100000"/>
              </a:lnSpc>
              <a:spcBef>
                <a:spcPts val="5"/>
              </a:spcBef>
            </a:pPr>
            <a:r>
              <a:rPr sz="1050" spc="60" dirty="0">
                <a:latin typeface="Verdana"/>
                <a:cs typeface="Verdana"/>
              </a:rPr>
              <a:t>d</a:t>
            </a:r>
            <a:r>
              <a:rPr sz="1050" spc="5" dirty="0">
                <a:latin typeface="Verdana"/>
                <a:cs typeface="Verdana"/>
              </a:rPr>
              <a:t>esc</a:t>
            </a:r>
            <a:r>
              <a:rPr sz="1050" spc="20" dirty="0">
                <a:latin typeface="Verdana"/>
                <a:cs typeface="Verdana"/>
              </a:rPr>
              <a:t>a</a:t>
            </a:r>
            <a:r>
              <a:rPr sz="1050" spc="25" dirty="0">
                <a:latin typeface="Verdana"/>
                <a:cs typeface="Verdana"/>
              </a:rPr>
              <a:t>n</a:t>
            </a:r>
            <a:r>
              <a:rPr sz="1050" spc="-5" dirty="0">
                <a:latin typeface="Verdana"/>
                <a:cs typeface="Verdana"/>
              </a:rPr>
              <a:t>so</a:t>
            </a:r>
            <a:r>
              <a:rPr sz="1050" spc="-135" dirty="0">
                <a:latin typeface="Verdana"/>
                <a:cs typeface="Verdana"/>
              </a:rPr>
              <a:t> </a:t>
            </a:r>
            <a:r>
              <a:rPr sz="1050" spc="60" dirty="0">
                <a:latin typeface="Verdana"/>
                <a:cs typeface="Verdana"/>
              </a:rPr>
              <a:t>p</a:t>
            </a:r>
            <a:r>
              <a:rPr sz="1050" spc="30" dirty="0">
                <a:latin typeface="Verdana"/>
                <a:cs typeface="Verdana"/>
              </a:rPr>
              <a:t>a</a:t>
            </a:r>
            <a:r>
              <a:rPr sz="1050" spc="25" dirty="0">
                <a:latin typeface="Verdana"/>
                <a:cs typeface="Verdana"/>
              </a:rPr>
              <a:t>g</a:t>
            </a:r>
            <a:r>
              <a:rPr sz="1050" spc="-5" dirty="0">
                <a:latin typeface="Verdana"/>
                <a:cs typeface="Verdana"/>
              </a:rPr>
              <a:t>os</a:t>
            </a:r>
            <a:endParaRPr sz="1050" dirty="0">
              <a:latin typeface="Verdana"/>
              <a:cs typeface="Verdana"/>
            </a:endParaRPr>
          </a:p>
        </p:txBody>
      </p:sp>
      <p:sp>
        <p:nvSpPr>
          <p:cNvPr id="48" name="object 29">
            <a:extLst>
              <a:ext uri="{FF2B5EF4-FFF2-40B4-BE49-F238E27FC236}">
                <a16:creationId xmlns:a16="http://schemas.microsoft.com/office/drawing/2014/main" id="{6C8B574B-43AC-7C86-74AC-2F895A04B932}"/>
              </a:ext>
            </a:extLst>
          </p:cNvPr>
          <p:cNvSpPr txBox="1"/>
          <p:nvPr/>
        </p:nvSpPr>
        <p:spPr>
          <a:xfrm>
            <a:off x="3706367" y="3974591"/>
            <a:ext cx="1377950" cy="704215"/>
          </a:xfrm>
          <a:prstGeom prst="rect">
            <a:avLst/>
          </a:prstGeom>
          <a:ln w="12700">
            <a:solidFill>
              <a:srgbClr val="083D57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marL="102870" marR="94615" indent="635" algn="ctr">
              <a:lnSpc>
                <a:spcPct val="100000"/>
              </a:lnSpc>
              <a:spcBef>
                <a:spcPts val="935"/>
              </a:spcBef>
            </a:pPr>
            <a:r>
              <a:rPr sz="1050" spc="-290" dirty="0">
                <a:latin typeface="Verdana"/>
                <a:cs typeface="Verdana"/>
              </a:rPr>
              <a:t>1</a:t>
            </a:r>
            <a:r>
              <a:rPr sz="1050" spc="-105" dirty="0">
                <a:latin typeface="Verdana"/>
                <a:cs typeface="Verdana"/>
              </a:rPr>
              <a:t> </a:t>
            </a:r>
            <a:r>
              <a:rPr sz="1050" spc="-15" dirty="0">
                <a:latin typeface="Verdana"/>
                <a:cs typeface="Verdana"/>
              </a:rPr>
              <a:t>sal</a:t>
            </a:r>
            <a:r>
              <a:rPr sz="1050" spc="-5" dirty="0">
                <a:latin typeface="Verdana"/>
                <a:cs typeface="Verdana"/>
              </a:rPr>
              <a:t>ario</a:t>
            </a:r>
            <a:r>
              <a:rPr sz="1050" spc="-95" dirty="0">
                <a:latin typeface="Verdana"/>
                <a:cs typeface="Verdana"/>
              </a:rPr>
              <a:t> </a:t>
            </a:r>
            <a:r>
              <a:rPr sz="1050" spc="20" dirty="0">
                <a:latin typeface="Verdana"/>
                <a:cs typeface="Verdana"/>
              </a:rPr>
              <a:t>en  </a:t>
            </a:r>
            <a:r>
              <a:rPr sz="1050" spc="60" dirty="0">
                <a:latin typeface="Verdana"/>
                <a:cs typeface="Verdana"/>
              </a:rPr>
              <a:t>p</a:t>
            </a:r>
            <a:r>
              <a:rPr sz="1050" spc="-30" dirty="0">
                <a:latin typeface="Verdana"/>
                <a:cs typeface="Verdana"/>
              </a:rPr>
              <a:t>r</a:t>
            </a:r>
            <a:r>
              <a:rPr sz="1050" spc="20" dirty="0">
                <a:latin typeface="Verdana"/>
                <a:cs typeface="Verdana"/>
              </a:rPr>
              <a:t>opo</a:t>
            </a:r>
            <a:r>
              <a:rPr sz="1050" spc="10" dirty="0">
                <a:latin typeface="Verdana"/>
                <a:cs typeface="Verdana"/>
              </a:rPr>
              <a:t>r</a:t>
            </a:r>
            <a:r>
              <a:rPr sz="1050" spc="45" dirty="0">
                <a:latin typeface="Verdana"/>
                <a:cs typeface="Verdana"/>
              </a:rPr>
              <a:t>c</a:t>
            </a:r>
            <a:r>
              <a:rPr sz="1050" spc="-5" dirty="0">
                <a:latin typeface="Verdana"/>
                <a:cs typeface="Verdana"/>
              </a:rPr>
              <a:t>i</a:t>
            </a:r>
            <a:r>
              <a:rPr sz="1050" spc="35" dirty="0">
                <a:latin typeface="Verdana"/>
                <a:cs typeface="Verdana"/>
              </a:rPr>
              <a:t>ón</a:t>
            </a:r>
            <a:r>
              <a:rPr sz="1050" spc="-114" dirty="0">
                <a:latin typeface="Verdana"/>
                <a:cs typeface="Verdana"/>
              </a:rPr>
              <a:t> </a:t>
            </a:r>
            <a:r>
              <a:rPr sz="1050" spc="-10" dirty="0">
                <a:latin typeface="Verdana"/>
                <a:cs typeface="Verdana"/>
              </a:rPr>
              <a:t>al  </a:t>
            </a:r>
            <a:r>
              <a:rPr sz="1050" spc="15" dirty="0">
                <a:latin typeface="Verdana"/>
                <a:cs typeface="Verdana"/>
              </a:rPr>
              <a:t>t</a:t>
            </a:r>
            <a:r>
              <a:rPr sz="1050" spc="-5" dirty="0">
                <a:latin typeface="Verdana"/>
                <a:cs typeface="Verdana"/>
              </a:rPr>
              <a:t>i</a:t>
            </a:r>
            <a:r>
              <a:rPr sz="1050" spc="40" dirty="0">
                <a:latin typeface="Verdana"/>
                <a:cs typeface="Verdana"/>
              </a:rPr>
              <a:t>e</a:t>
            </a:r>
            <a:r>
              <a:rPr sz="1050" spc="55" dirty="0">
                <a:latin typeface="Verdana"/>
                <a:cs typeface="Verdana"/>
              </a:rPr>
              <a:t>m</a:t>
            </a:r>
            <a:r>
              <a:rPr sz="1050" spc="60" dirty="0">
                <a:latin typeface="Verdana"/>
                <a:cs typeface="Verdana"/>
              </a:rPr>
              <a:t>p</a:t>
            </a:r>
            <a:r>
              <a:rPr sz="1050" spc="20" dirty="0">
                <a:latin typeface="Verdana"/>
                <a:cs typeface="Verdana"/>
              </a:rPr>
              <a:t>o</a:t>
            </a:r>
            <a:r>
              <a:rPr sz="1050" spc="-110" dirty="0">
                <a:latin typeface="Verdana"/>
                <a:cs typeface="Verdana"/>
              </a:rPr>
              <a:t> </a:t>
            </a:r>
            <a:r>
              <a:rPr sz="1050" spc="15" dirty="0">
                <a:latin typeface="Verdana"/>
                <a:cs typeface="Verdana"/>
              </a:rPr>
              <a:t>t</a:t>
            </a:r>
            <a:r>
              <a:rPr sz="1050" spc="-30" dirty="0">
                <a:latin typeface="Verdana"/>
                <a:cs typeface="Verdana"/>
              </a:rPr>
              <a:t>r</a:t>
            </a:r>
            <a:r>
              <a:rPr sz="1050" spc="25" dirty="0">
                <a:latin typeface="Verdana"/>
                <a:cs typeface="Verdana"/>
              </a:rPr>
              <a:t>ab</a:t>
            </a:r>
            <a:r>
              <a:rPr sz="1050" spc="-10" dirty="0">
                <a:latin typeface="Verdana"/>
                <a:cs typeface="Verdana"/>
              </a:rPr>
              <a:t>ajad</a:t>
            </a:r>
            <a:r>
              <a:rPr sz="1050" spc="20" dirty="0">
                <a:latin typeface="Verdana"/>
                <a:cs typeface="Verdana"/>
              </a:rPr>
              <a:t>o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49" name="object 30">
            <a:extLst>
              <a:ext uri="{FF2B5EF4-FFF2-40B4-BE49-F238E27FC236}">
                <a16:creationId xmlns:a16="http://schemas.microsoft.com/office/drawing/2014/main" id="{F77D86FF-161A-5E5B-A292-46F07F9ED136}"/>
              </a:ext>
            </a:extLst>
          </p:cNvPr>
          <p:cNvSpPr txBox="1"/>
          <p:nvPr/>
        </p:nvSpPr>
        <p:spPr>
          <a:xfrm>
            <a:off x="5356859" y="3944111"/>
            <a:ext cx="1377950" cy="702945"/>
          </a:xfrm>
          <a:prstGeom prst="rect">
            <a:avLst/>
          </a:prstGeom>
          <a:ln w="12700">
            <a:solidFill>
              <a:srgbClr val="083D57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85090" marR="78740" algn="ctr">
              <a:lnSpc>
                <a:spcPct val="100000"/>
              </a:lnSpc>
              <a:spcBef>
                <a:spcPts val="45"/>
              </a:spcBef>
            </a:pPr>
            <a:r>
              <a:rPr sz="1050" spc="-204" dirty="0">
                <a:latin typeface="Verdana"/>
                <a:cs typeface="Verdana"/>
              </a:rPr>
              <a:t>12%</a:t>
            </a:r>
            <a:r>
              <a:rPr sz="1050" spc="-105" dirty="0">
                <a:latin typeface="Verdana"/>
                <a:cs typeface="Verdana"/>
              </a:rPr>
              <a:t> </a:t>
            </a:r>
            <a:r>
              <a:rPr sz="1050" spc="20" dirty="0">
                <a:latin typeface="Verdana"/>
                <a:cs typeface="Verdana"/>
              </a:rPr>
              <a:t>a</a:t>
            </a:r>
            <a:r>
              <a:rPr sz="1050" spc="25" dirty="0">
                <a:latin typeface="Verdana"/>
                <a:cs typeface="Verdana"/>
              </a:rPr>
              <a:t>n</a:t>
            </a:r>
            <a:r>
              <a:rPr sz="1050" spc="10" dirty="0">
                <a:latin typeface="Verdana"/>
                <a:cs typeface="Verdana"/>
              </a:rPr>
              <a:t>ual</a:t>
            </a:r>
            <a:r>
              <a:rPr sz="1050" spc="-95" dirty="0">
                <a:latin typeface="Verdana"/>
                <a:cs typeface="Verdana"/>
              </a:rPr>
              <a:t> </a:t>
            </a:r>
            <a:r>
              <a:rPr sz="1050" spc="5" dirty="0">
                <a:latin typeface="Verdana"/>
                <a:cs typeface="Verdana"/>
              </a:rPr>
              <a:t>sobre  </a:t>
            </a:r>
            <a:r>
              <a:rPr sz="1050" spc="-5" dirty="0">
                <a:latin typeface="Verdana"/>
                <a:cs typeface="Verdana"/>
              </a:rPr>
              <a:t>l</a:t>
            </a:r>
            <a:r>
              <a:rPr sz="1050" spc="-20" dirty="0">
                <a:latin typeface="Verdana"/>
                <a:cs typeface="Verdana"/>
              </a:rPr>
              <a:t>as</a:t>
            </a:r>
            <a:r>
              <a:rPr sz="1050" spc="-95" dirty="0">
                <a:latin typeface="Verdana"/>
                <a:cs typeface="Verdana"/>
              </a:rPr>
              <a:t> </a:t>
            </a:r>
            <a:r>
              <a:rPr sz="1050" spc="45" dirty="0">
                <a:latin typeface="Verdana"/>
                <a:cs typeface="Verdana"/>
              </a:rPr>
              <a:t>c</a:t>
            </a:r>
            <a:r>
              <a:rPr sz="1050" spc="5" dirty="0">
                <a:latin typeface="Verdana"/>
                <a:cs typeface="Verdana"/>
              </a:rPr>
              <a:t>esan</a:t>
            </a:r>
            <a:r>
              <a:rPr sz="1050" spc="15" dirty="0">
                <a:latin typeface="Verdana"/>
                <a:cs typeface="Verdana"/>
              </a:rPr>
              <a:t>t</a:t>
            </a:r>
            <a:r>
              <a:rPr sz="1050" spc="-5" dirty="0">
                <a:latin typeface="Verdana"/>
                <a:cs typeface="Verdana"/>
              </a:rPr>
              <a:t>í</a:t>
            </a:r>
            <a:r>
              <a:rPr sz="1050" spc="-20" dirty="0">
                <a:latin typeface="Verdana"/>
                <a:cs typeface="Verdana"/>
              </a:rPr>
              <a:t>as</a:t>
            </a:r>
            <a:r>
              <a:rPr sz="1050" spc="-130" dirty="0">
                <a:latin typeface="Verdana"/>
                <a:cs typeface="Verdana"/>
              </a:rPr>
              <a:t> </a:t>
            </a:r>
            <a:r>
              <a:rPr sz="1050" spc="15" dirty="0">
                <a:latin typeface="Verdana"/>
                <a:cs typeface="Verdana"/>
              </a:rPr>
              <a:t>o  </a:t>
            </a:r>
            <a:r>
              <a:rPr sz="1050" spc="60" dirty="0">
                <a:latin typeface="Verdana"/>
                <a:cs typeface="Verdana"/>
              </a:rPr>
              <a:t>p</a:t>
            </a:r>
            <a:r>
              <a:rPr sz="1050" spc="-30" dirty="0">
                <a:latin typeface="Verdana"/>
                <a:cs typeface="Verdana"/>
              </a:rPr>
              <a:t>r</a:t>
            </a:r>
            <a:r>
              <a:rPr sz="1050" spc="20" dirty="0">
                <a:latin typeface="Verdana"/>
                <a:cs typeface="Verdana"/>
              </a:rPr>
              <a:t>opo</a:t>
            </a:r>
            <a:r>
              <a:rPr sz="1050" spc="10" dirty="0">
                <a:latin typeface="Verdana"/>
                <a:cs typeface="Verdana"/>
              </a:rPr>
              <a:t>r</a:t>
            </a:r>
            <a:r>
              <a:rPr sz="1050" spc="45" dirty="0">
                <a:latin typeface="Verdana"/>
                <a:cs typeface="Verdana"/>
              </a:rPr>
              <a:t>c</a:t>
            </a:r>
            <a:r>
              <a:rPr sz="1050" spc="-5" dirty="0">
                <a:latin typeface="Verdana"/>
                <a:cs typeface="Verdana"/>
              </a:rPr>
              <a:t>i</a:t>
            </a:r>
            <a:r>
              <a:rPr sz="1050" spc="20" dirty="0">
                <a:latin typeface="Verdana"/>
                <a:cs typeface="Verdana"/>
              </a:rPr>
              <a:t>ona</a:t>
            </a:r>
            <a:r>
              <a:rPr sz="1050" spc="-5" dirty="0">
                <a:latin typeface="Verdana"/>
                <a:cs typeface="Verdana"/>
              </a:rPr>
              <a:t>l</a:t>
            </a:r>
            <a:r>
              <a:rPr sz="1050" spc="-114" dirty="0">
                <a:latin typeface="Verdana"/>
                <a:cs typeface="Verdana"/>
              </a:rPr>
              <a:t> </a:t>
            </a:r>
            <a:r>
              <a:rPr sz="1050" spc="-10" dirty="0">
                <a:latin typeface="Verdana"/>
                <a:cs typeface="Verdana"/>
              </a:rPr>
              <a:t>al  </a:t>
            </a:r>
            <a:r>
              <a:rPr sz="1050" spc="60" dirty="0">
                <a:latin typeface="Verdana"/>
                <a:cs typeface="Verdana"/>
              </a:rPr>
              <a:t>p</a:t>
            </a:r>
            <a:r>
              <a:rPr sz="1050" spc="-10" dirty="0">
                <a:latin typeface="Verdana"/>
                <a:cs typeface="Verdana"/>
              </a:rPr>
              <a:t>e</a:t>
            </a:r>
            <a:r>
              <a:rPr sz="1050" spc="-20" dirty="0">
                <a:latin typeface="Verdana"/>
                <a:cs typeface="Verdana"/>
              </a:rPr>
              <a:t>r</a:t>
            </a:r>
            <a:r>
              <a:rPr sz="1050" spc="-5" dirty="0">
                <a:latin typeface="Verdana"/>
                <a:cs typeface="Verdana"/>
              </a:rPr>
              <a:t>i</a:t>
            </a:r>
            <a:r>
              <a:rPr sz="1050" spc="35" dirty="0">
                <a:latin typeface="Verdana"/>
                <a:cs typeface="Verdana"/>
              </a:rPr>
              <a:t>odo</a:t>
            </a:r>
            <a:r>
              <a:rPr sz="1050" spc="-95" dirty="0">
                <a:latin typeface="Verdana"/>
                <a:cs typeface="Verdana"/>
              </a:rPr>
              <a:t> </a:t>
            </a:r>
            <a:r>
              <a:rPr sz="1050" spc="10" dirty="0">
                <a:latin typeface="Verdana"/>
                <a:cs typeface="Verdana"/>
              </a:rPr>
              <a:t>trab</a:t>
            </a:r>
            <a:r>
              <a:rPr sz="1050" spc="-10" dirty="0">
                <a:latin typeface="Verdana"/>
                <a:cs typeface="Verdana"/>
              </a:rPr>
              <a:t>ajad</a:t>
            </a:r>
            <a:r>
              <a:rPr sz="1050" spc="20" dirty="0">
                <a:latin typeface="Verdana"/>
                <a:cs typeface="Verdana"/>
              </a:rPr>
              <a:t>o</a:t>
            </a:r>
            <a:endParaRPr sz="1050" dirty="0">
              <a:latin typeface="Verdana"/>
              <a:cs typeface="Verdana"/>
            </a:endParaRPr>
          </a:p>
        </p:txBody>
      </p:sp>
      <p:sp>
        <p:nvSpPr>
          <p:cNvPr id="51" name="object 44">
            <a:extLst>
              <a:ext uri="{FF2B5EF4-FFF2-40B4-BE49-F238E27FC236}">
                <a16:creationId xmlns:a16="http://schemas.microsoft.com/office/drawing/2014/main" id="{4746CC3D-EF12-3EE4-D84B-2EA05CDAB944}"/>
              </a:ext>
            </a:extLst>
          </p:cNvPr>
          <p:cNvSpPr txBox="1"/>
          <p:nvPr/>
        </p:nvSpPr>
        <p:spPr>
          <a:xfrm>
            <a:off x="7065264" y="3968496"/>
            <a:ext cx="1377950" cy="702945"/>
          </a:xfrm>
          <a:prstGeom prst="rect">
            <a:avLst/>
          </a:prstGeom>
          <a:ln w="12700">
            <a:solidFill>
              <a:srgbClr val="083D57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00965" marR="92710" algn="ctr">
              <a:lnSpc>
                <a:spcPct val="100000"/>
              </a:lnSpc>
              <a:spcBef>
                <a:spcPts val="165"/>
              </a:spcBef>
            </a:pPr>
            <a:r>
              <a:rPr sz="1050" spc="-290" dirty="0">
                <a:latin typeface="Verdana"/>
                <a:cs typeface="Verdana"/>
              </a:rPr>
              <a:t>1</a:t>
            </a:r>
            <a:r>
              <a:rPr sz="1050" spc="-105" dirty="0">
                <a:latin typeface="Verdana"/>
                <a:cs typeface="Verdana"/>
              </a:rPr>
              <a:t> </a:t>
            </a:r>
            <a:r>
              <a:rPr sz="1050" spc="60" dirty="0">
                <a:latin typeface="Verdana"/>
                <a:cs typeface="Verdana"/>
              </a:rPr>
              <a:t>p</a:t>
            </a:r>
            <a:r>
              <a:rPr sz="1050" spc="-20" dirty="0">
                <a:latin typeface="Verdana"/>
                <a:cs typeface="Verdana"/>
              </a:rPr>
              <a:t>ar</a:t>
            </a:r>
            <a:r>
              <a:rPr sz="1050" spc="-95" dirty="0">
                <a:latin typeface="Verdana"/>
                <a:cs typeface="Verdana"/>
              </a:rPr>
              <a:t> </a:t>
            </a:r>
            <a:r>
              <a:rPr sz="1050" spc="35" dirty="0">
                <a:latin typeface="Verdana"/>
                <a:cs typeface="Verdana"/>
              </a:rPr>
              <a:t>de</a:t>
            </a:r>
            <a:r>
              <a:rPr sz="1050" spc="-110" dirty="0">
                <a:latin typeface="Verdana"/>
                <a:cs typeface="Verdana"/>
              </a:rPr>
              <a:t> </a:t>
            </a:r>
            <a:r>
              <a:rPr sz="1050" spc="10" dirty="0">
                <a:latin typeface="Verdana"/>
                <a:cs typeface="Verdana"/>
              </a:rPr>
              <a:t>zap</a:t>
            </a:r>
            <a:r>
              <a:rPr sz="1050" dirty="0">
                <a:latin typeface="Verdana"/>
                <a:cs typeface="Verdana"/>
              </a:rPr>
              <a:t>at</a:t>
            </a:r>
            <a:r>
              <a:rPr sz="1050" spc="-5" dirty="0">
                <a:latin typeface="Verdana"/>
                <a:cs typeface="Verdana"/>
              </a:rPr>
              <a:t>os</a:t>
            </a:r>
            <a:r>
              <a:rPr sz="1050" spc="-110" dirty="0">
                <a:latin typeface="Verdana"/>
                <a:cs typeface="Verdana"/>
              </a:rPr>
              <a:t> </a:t>
            </a:r>
            <a:r>
              <a:rPr sz="1050" spc="-40" dirty="0">
                <a:latin typeface="Verdana"/>
                <a:cs typeface="Verdana"/>
              </a:rPr>
              <a:t>y  </a:t>
            </a:r>
            <a:r>
              <a:rPr sz="1050" spc="40" dirty="0">
                <a:latin typeface="Verdana"/>
                <a:cs typeface="Verdana"/>
              </a:rPr>
              <a:t>u</a:t>
            </a:r>
            <a:r>
              <a:rPr sz="1050" spc="50" dirty="0">
                <a:latin typeface="Verdana"/>
                <a:cs typeface="Verdana"/>
              </a:rPr>
              <a:t>n</a:t>
            </a:r>
            <a:r>
              <a:rPr sz="1050" spc="-90" dirty="0">
                <a:latin typeface="Verdana"/>
                <a:cs typeface="Verdana"/>
              </a:rPr>
              <a:t> </a:t>
            </a:r>
            <a:r>
              <a:rPr sz="1050" spc="-25" dirty="0">
                <a:latin typeface="Verdana"/>
                <a:cs typeface="Verdana"/>
              </a:rPr>
              <a:t>ves</a:t>
            </a:r>
            <a:r>
              <a:rPr sz="1050" spc="5" dirty="0">
                <a:latin typeface="Verdana"/>
                <a:cs typeface="Verdana"/>
              </a:rPr>
              <a:t>ti</a:t>
            </a:r>
            <a:r>
              <a:rPr sz="1050" spc="40" dirty="0">
                <a:latin typeface="Verdana"/>
                <a:cs typeface="Verdana"/>
              </a:rPr>
              <a:t>do</a:t>
            </a:r>
            <a:r>
              <a:rPr sz="1050" spc="-120" dirty="0">
                <a:latin typeface="Verdana"/>
                <a:cs typeface="Verdana"/>
              </a:rPr>
              <a:t> </a:t>
            </a:r>
            <a:r>
              <a:rPr sz="1050" spc="30" dirty="0">
                <a:latin typeface="Verdana"/>
                <a:cs typeface="Verdana"/>
              </a:rPr>
              <a:t>de  </a:t>
            </a:r>
            <a:r>
              <a:rPr sz="1050" spc="-5" dirty="0">
                <a:latin typeface="Verdana"/>
                <a:cs typeface="Verdana"/>
              </a:rPr>
              <a:t>l</a:t>
            </a:r>
            <a:r>
              <a:rPr sz="1050" spc="-10" dirty="0">
                <a:latin typeface="Verdana"/>
                <a:cs typeface="Verdana"/>
              </a:rPr>
              <a:t>a</a:t>
            </a:r>
            <a:r>
              <a:rPr sz="1050" spc="65" dirty="0">
                <a:latin typeface="Verdana"/>
                <a:cs typeface="Verdana"/>
              </a:rPr>
              <a:t>b</a:t>
            </a:r>
            <a:r>
              <a:rPr sz="1050" dirty="0">
                <a:latin typeface="Verdana"/>
                <a:cs typeface="Verdana"/>
              </a:rPr>
              <a:t>or</a:t>
            </a:r>
            <a:r>
              <a:rPr sz="1050" spc="-100" dirty="0">
                <a:latin typeface="Verdana"/>
                <a:cs typeface="Verdana"/>
              </a:rPr>
              <a:t> </a:t>
            </a:r>
            <a:r>
              <a:rPr sz="1050" spc="50" dirty="0">
                <a:latin typeface="Verdana"/>
                <a:cs typeface="Verdana"/>
              </a:rPr>
              <a:t>c</a:t>
            </a:r>
            <a:r>
              <a:rPr sz="1050" spc="-10" dirty="0">
                <a:latin typeface="Verdana"/>
                <a:cs typeface="Verdana"/>
              </a:rPr>
              <a:t>a</a:t>
            </a:r>
            <a:r>
              <a:rPr sz="1050" spc="65" dirty="0">
                <a:latin typeface="Verdana"/>
                <a:cs typeface="Verdana"/>
              </a:rPr>
              <a:t>d</a:t>
            </a:r>
            <a:r>
              <a:rPr sz="1050" spc="-10" dirty="0">
                <a:latin typeface="Verdana"/>
                <a:cs typeface="Verdana"/>
              </a:rPr>
              <a:t>a</a:t>
            </a:r>
            <a:r>
              <a:rPr sz="1050" spc="-114" dirty="0">
                <a:latin typeface="Verdana"/>
                <a:cs typeface="Verdana"/>
              </a:rPr>
              <a:t> </a:t>
            </a:r>
            <a:r>
              <a:rPr sz="1050" spc="20" dirty="0">
                <a:latin typeface="Verdana"/>
                <a:cs typeface="Verdana"/>
              </a:rPr>
              <a:t>4  </a:t>
            </a:r>
            <a:r>
              <a:rPr sz="1050" spc="10" dirty="0">
                <a:latin typeface="Verdana"/>
                <a:cs typeface="Verdana"/>
              </a:rPr>
              <a:t>meses</a:t>
            </a:r>
            <a:endParaRPr sz="1050" dirty="0">
              <a:latin typeface="Verdana"/>
              <a:cs typeface="Verdana"/>
            </a:endParaRPr>
          </a:p>
        </p:txBody>
      </p:sp>
      <p:sp>
        <p:nvSpPr>
          <p:cNvPr id="52" name="object 46">
            <a:extLst>
              <a:ext uri="{FF2B5EF4-FFF2-40B4-BE49-F238E27FC236}">
                <a16:creationId xmlns:a16="http://schemas.microsoft.com/office/drawing/2014/main" id="{D59CCED6-ED77-82B2-4827-930A57FA23DB}"/>
              </a:ext>
            </a:extLst>
          </p:cNvPr>
          <p:cNvSpPr txBox="1"/>
          <p:nvPr/>
        </p:nvSpPr>
        <p:spPr>
          <a:xfrm>
            <a:off x="2107437" y="4980483"/>
            <a:ext cx="4575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solidFill>
                  <a:srgbClr val="001F5F"/>
                </a:solidFill>
                <a:latin typeface="Arial"/>
                <a:cs typeface="Arial"/>
              </a:rPr>
              <a:t>PRESTACIONES</a:t>
            </a:r>
            <a:r>
              <a:rPr sz="2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001F5F"/>
                </a:solidFill>
                <a:latin typeface="Arial"/>
                <a:cs typeface="Arial"/>
              </a:rPr>
              <a:t>LEGALES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3681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408CDAA6-E599-CC9D-E8F0-785C498424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3721909D-644A-533E-70E5-F19A3A1637A6}"/>
              </a:ext>
            </a:extLst>
          </p:cNvPr>
          <p:cNvSpPr/>
          <p:nvPr/>
        </p:nvSpPr>
        <p:spPr>
          <a:xfrm>
            <a:off x="7021829" y="5106485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F8A1079-CCEC-E0A0-31F5-D78E4BCEF2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21829" y="4393129"/>
            <a:ext cx="1352276" cy="236582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C2923B8-B95C-5F70-6EDF-48A99F9843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82054" y="5286849"/>
            <a:ext cx="688874" cy="98566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DED1EA8-030A-2154-2DC1-3E70525F11B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sp>
        <p:nvSpPr>
          <p:cNvPr id="5" name="object 7">
            <a:extLst>
              <a:ext uri="{FF2B5EF4-FFF2-40B4-BE49-F238E27FC236}">
                <a16:creationId xmlns:a16="http://schemas.microsoft.com/office/drawing/2014/main" id="{C08CD24F-B28D-57DA-1C77-080F242BF0C8}"/>
              </a:ext>
            </a:extLst>
          </p:cNvPr>
          <p:cNvSpPr txBox="1"/>
          <p:nvPr/>
        </p:nvSpPr>
        <p:spPr>
          <a:xfrm>
            <a:off x="2918460" y="99756"/>
            <a:ext cx="33070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001F5F"/>
                </a:solidFill>
                <a:latin typeface="Calibri"/>
                <a:cs typeface="Calibri"/>
              </a:rPr>
              <a:t>EJEMPLOS</a:t>
            </a:r>
            <a:r>
              <a:rPr sz="2800" b="1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Calibri"/>
                <a:cs typeface="Calibri"/>
              </a:rPr>
              <a:t>APLICADOS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7" name="object 2">
            <a:extLst>
              <a:ext uri="{FF2B5EF4-FFF2-40B4-BE49-F238E27FC236}">
                <a16:creationId xmlns:a16="http://schemas.microsoft.com/office/drawing/2014/main" id="{07D092E8-114F-056B-78EA-62FEAC0D42F1}"/>
              </a:ext>
            </a:extLst>
          </p:cNvPr>
          <p:cNvGrpSpPr/>
          <p:nvPr/>
        </p:nvGrpSpPr>
        <p:grpSpPr>
          <a:xfrm>
            <a:off x="2109137" y="739457"/>
            <a:ext cx="4912691" cy="6018787"/>
            <a:chOff x="2168651" y="1358879"/>
            <a:chExt cx="4404360" cy="5379085"/>
          </a:xfrm>
        </p:grpSpPr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D2CECADE-D983-B582-52A0-BC6AEB421A1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62000" y="1358879"/>
              <a:ext cx="4303387" cy="4923776"/>
            </a:xfrm>
            <a:prstGeom prst="rect">
              <a:avLst/>
            </a:prstGeom>
          </p:spPr>
        </p:pic>
        <p:pic>
          <p:nvPicPr>
            <p:cNvPr id="12" name="object 4">
              <a:extLst>
                <a:ext uri="{FF2B5EF4-FFF2-40B4-BE49-F238E27FC236}">
                  <a16:creationId xmlns:a16="http://schemas.microsoft.com/office/drawing/2014/main" id="{48272E41-BF79-BA85-4E87-91582621B233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68651" y="6320026"/>
              <a:ext cx="4404359" cy="417442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5AAFB05B-22D5-911E-9D64-15CEC475791C}"/>
              </a:ext>
            </a:extLst>
          </p:cNvPr>
          <p:cNvSpPr txBox="1"/>
          <p:nvPr/>
        </p:nvSpPr>
        <p:spPr>
          <a:xfrm>
            <a:off x="620064" y="3577590"/>
            <a:ext cx="1181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Devengados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1462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1C80532-FE26-0287-10C8-87B81A805C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FFD45DF8-FFA6-32C8-A0F7-36028D0A1D73}"/>
              </a:ext>
            </a:extLst>
          </p:cNvPr>
          <p:cNvSpPr/>
          <p:nvPr/>
        </p:nvSpPr>
        <p:spPr>
          <a:xfrm>
            <a:off x="6757291" y="5088086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047540C-A118-1EF1-C797-2BF6398D0E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639556" y="4311498"/>
            <a:ext cx="1352276" cy="236582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60D5836-FC2E-308A-4012-51DFCD2552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060725" y="5234988"/>
            <a:ext cx="688874" cy="98566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1F47E00-4BAE-9BF3-A16D-943C0417860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grpSp>
        <p:nvGrpSpPr>
          <p:cNvPr id="5" name="object 7">
            <a:extLst>
              <a:ext uri="{FF2B5EF4-FFF2-40B4-BE49-F238E27FC236}">
                <a16:creationId xmlns:a16="http://schemas.microsoft.com/office/drawing/2014/main" id="{DCC8260F-81FF-4996-A18E-9F6F595D4926}"/>
              </a:ext>
            </a:extLst>
          </p:cNvPr>
          <p:cNvGrpSpPr/>
          <p:nvPr/>
        </p:nvGrpSpPr>
        <p:grpSpPr>
          <a:xfrm>
            <a:off x="1953951" y="843378"/>
            <a:ext cx="4685605" cy="5692704"/>
            <a:chOff x="2398776" y="1536191"/>
            <a:chExt cx="3985260" cy="4928870"/>
          </a:xfrm>
        </p:grpSpPr>
        <p:pic>
          <p:nvPicPr>
            <p:cNvPr id="7" name="object 8">
              <a:extLst>
                <a:ext uri="{FF2B5EF4-FFF2-40B4-BE49-F238E27FC236}">
                  <a16:creationId xmlns:a16="http://schemas.microsoft.com/office/drawing/2014/main" id="{535E1E77-7604-CE11-FA6B-76E9DCAB323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8776" y="1536191"/>
              <a:ext cx="3985260" cy="4928616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BCAED74C-F162-92EE-F1AE-7A00860EE417}"/>
                </a:ext>
              </a:extLst>
            </p:cNvPr>
            <p:cNvSpPr/>
            <p:nvPr/>
          </p:nvSpPr>
          <p:spPr>
            <a:xfrm>
              <a:off x="3320796" y="3317747"/>
              <a:ext cx="2246630" cy="314325"/>
            </a:xfrm>
            <a:custGeom>
              <a:avLst/>
              <a:gdLst/>
              <a:ahLst/>
              <a:cxnLst/>
              <a:rect l="l" t="t" r="r" b="b"/>
              <a:pathLst>
                <a:path w="2246629" h="314325">
                  <a:moveTo>
                    <a:pt x="2246376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2246376" y="313944"/>
                  </a:lnTo>
                  <a:lnTo>
                    <a:pt x="2246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D0731414-AC43-D3BF-6BF9-8D6A39E18281}"/>
                </a:ext>
              </a:extLst>
            </p:cNvPr>
            <p:cNvSpPr/>
            <p:nvPr/>
          </p:nvSpPr>
          <p:spPr>
            <a:xfrm>
              <a:off x="3320796" y="3317747"/>
              <a:ext cx="2246630" cy="314325"/>
            </a:xfrm>
            <a:custGeom>
              <a:avLst/>
              <a:gdLst/>
              <a:ahLst/>
              <a:cxnLst/>
              <a:rect l="l" t="t" r="r" b="b"/>
              <a:pathLst>
                <a:path w="2246629" h="314325">
                  <a:moveTo>
                    <a:pt x="0" y="313944"/>
                  </a:moveTo>
                  <a:lnTo>
                    <a:pt x="2246376" y="313944"/>
                  </a:lnTo>
                  <a:lnTo>
                    <a:pt x="2246376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EB09FC7F-3DD1-2FEA-87CA-E07BE0BBE012}"/>
              </a:ext>
            </a:extLst>
          </p:cNvPr>
          <p:cNvSpPr txBox="1"/>
          <p:nvPr/>
        </p:nvSpPr>
        <p:spPr>
          <a:xfrm>
            <a:off x="535100" y="1773513"/>
            <a:ext cx="12280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15" marR="5080" indent="-4445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Dedu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cci</a:t>
            </a:r>
            <a:r>
              <a:rPr sz="1800" b="1" spc="-15" dirty="0">
                <a:solidFill>
                  <a:srgbClr val="173356"/>
                </a:solidFill>
                <a:latin typeface="Calibri"/>
                <a:cs typeface="Calibri"/>
              </a:rPr>
              <a:t>o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ne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s  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obligatorias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F939112A-02E7-CED6-A1F8-004DEA954349}"/>
              </a:ext>
            </a:extLst>
          </p:cNvPr>
          <p:cNvSpPr txBox="1"/>
          <p:nvPr/>
        </p:nvSpPr>
        <p:spPr>
          <a:xfrm>
            <a:off x="635561" y="4566921"/>
            <a:ext cx="12230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Prestaciones</a:t>
            </a:r>
            <a:endParaRPr sz="1800" dirty="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</a:pP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sociales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784502B7-82EA-D824-9398-099AC47A26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05497" y="193335"/>
            <a:ext cx="33064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001F5F"/>
                </a:solidFill>
                <a:latin typeface="Calibri"/>
                <a:cs typeface="Calibri"/>
              </a:rPr>
              <a:t>EJEMPLOS</a:t>
            </a:r>
            <a:r>
              <a:rPr sz="2800" b="1" spc="-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Calibri"/>
                <a:cs typeface="Calibri"/>
              </a:rPr>
              <a:t>APLICADOS</a:t>
            </a:r>
            <a:endParaRPr sz="28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963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B544532-32E6-8AB6-F762-EB8E2DBC5C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8AD0C302-D456-2E2F-DAE5-B56E74280EDF}"/>
              </a:ext>
            </a:extLst>
          </p:cNvPr>
          <p:cNvSpPr/>
          <p:nvPr/>
        </p:nvSpPr>
        <p:spPr>
          <a:xfrm>
            <a:off x="7098599" y="4912358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E8DD70B-C8A3-2940-2F31-A1138685F0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54076" y="4190255"/>
            <a:ext cx="1352276" cy="236582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8FA4B76-C2EA-76F2-B400-14F8BAFB93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060725" y="5234988"/>
            <a:ext cx="688874" cy="98566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D94479A-19D0-863D-B9D2-1FEA8E8CE32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sp>
        <p:nvSpPr>
          <p:cNvPr id="5" name="object 9">
            <a:extLst>
              <a:ext uri="{FF2B5EF4-FFF2-40B4-BE49-F238E27FC236}">
                <a16:creationId xmlns:a16="http://schemas.microsoft.com/office/drawing/2014/main" id="{EF5CFC68-81B0-0AFE-3F5B-49780C8586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18460" y="140467"/>
            <a:ext cx="33070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001F5F"/>
                </a:solidFill>
                <a:latin typeface="Calibri"/>
                <a:cs typeface="Calibri"/>
              </a:rPr>
              <a:t>EJEMPLOS</a:t>
            </a:r>
            <a:r>
              <a:rPr sz="2800" b="1" spc="-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1F5F"/>
                </a:solidFill>
                <a:latin typeface="Calibri"/>
                <a:cs typeface="Calibri"/>
              </a:rPr>
              <a:t>APLICADOS</a:t>
            </a:r>
            <a:endParaRPr sz="2800" b="1">
              <a:latin typeface="Calibri"/>
              <a:cs typeface="Calibri"/>
            </a:endParaRPr>
          </a:p>
        </p:txBody>
      </p:sp>
      <p:pic>
        <p:nvPicPr>
          <p:cNvPr id="6" name="object 11">
            <a:extLst>
              <a:ext uri="{FF2B5EF4-FFF2-40B4-BE49-F238E27FC236}">
                <a16:creationId xmlns:a16="http://schemas.microsoft.com/office/drawing/2014/main" id="{81BEBE76-F51F-6F8F-7C59-73D52A63F091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23442" y="774730"/>
            <a:ext cx="5309128" cy="1122050"/>
          </a:xfrm>
          <a:prstGeom prst="rect">
            <a:avLst/>
          </a:prstGeom>
        </p:spPr>
      </p:pic>
      <p:pic>
        <p:nvPicPr>
          <p:cNvPr id="9" name="object 2">
            <a:extLst>
              <a:ext uri="{FF2B5EF4-FFF2-40B4-BE49-F238E27FC236}">
                <a16:creationId xmlns:a16="http://schemas.microsoft.com/office/drawing/2014/main" id="{2C765B2F-CB10-708A-B3BC-02983E2A2BB0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23442" y="1888326"/>
            <a:ext cx="5189279" cy="1461114"/>
          </a:xfrm>
          <a:prstGeom prst="rect">
            <a:avLst/>
          </a:prstGeom>
        </p:spPr>
      </p:pic>
      <p:pic>
        <p:nvPicPr>
          <p:cNvPr id="19" name="object 7">
            <a:extLst>
              <a:ext uri="{FF2B5EF4-FFF2-40B4-BE49-F238E27FC236}">
                <a16:creationId xmlns:a16="http://schemas.microsoft.com/office/drawing/2014/main" id="{DB2CE188-A13A-24A3-4A9F-8F3F89BCF44B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39503" y="3658451"/>
            <a:ext cx="4859095" cy="1863459"/>
          </a:xfrm>
          <a:prstGeom prst="rect">
            <a:avLst/>
          </a:prstGeom>
        </p:spPr>
      </p:pic>
      <p:sp>
        <p:nvSpPr>
          <p:cNvPr id="20" name="object 8">
            <a:extLst>
              <a:ext uri="{FF2B5EF4-FFF2-40B4-BE49-F238E27FC236}">
                <a16:creationId xmlns:a16="http://schemas.microsoft.com/office/drawing/2014/main" id="{5A26D37F-8098-9DA3-7A5D-FDA535966142}"/>
              </a:ext>
            </a:extLst>
          </p:cNvPr>
          <p:cNvSpPr txBox="1"/>
          <p:nvPr/>
        </p:nvSpPr>
        <p:spPr>
          <a:xfrm>
            <a:off x="839638" y="1463829"/>
            <a:ext cx="11639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In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c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apac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i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dad  no </a:t>
            </a:r>
            <a:r>
              <a:rPr sz="1800" b="1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73356"/>
                </a:solidFill>
                <a:latin typeface="Calibri"/>
                <a:cs typeface="Calibri"/>
              </a:rPr>
              <a:t>profesional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7661B29E-592C-4CC1-22E6-BACA3C52386A}"/>
              </a:ext>
            </a:extLst>
          </p:cNvPr>
          <p:cNvSpPr txBox="1"/>
          <p:nvPr/>
        </p:nvSpPr>
        <p:spPr>
          <a:xfrm>
            <a:off x="839638" y="4039052"/>
            <a:ext cx="11334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Licencia</a:t>
            </a:r>
            <a:r>
              <a:rPr sz="1800" b="1" spc="-7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m</a:t>
            </a:r>
            <a:r>
              <a:rPr sz="1800" b="1" spc="-20" dirty="0">
                <a:solidFill>
                  <a:srgbClr val="173356"/>
                </a:solidFill>
                <a:latin typeface="Calibri"/>
                <a:cs typeface="Calibri"/>
              </a:rPr>
              <a:t>a</a:t>
            </a:r>
            <a:r>
              <a:rPr sz="1800" b="1" spc="-25" dirty="0">
                <a:solidFill>
                  <a:srgbClr val="173356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er</a:t>
            </a:r>
            <a:r>
              <a:rPr sz="1800" b="1" dirty="0">
                <a:solidFill>
                  <a:srgbClr val="173356"/>
                </a:solidFill>
                <a:latin typeface="Calibri"/>
                <a:cs typeface="Calibri"/>
              </a:rPr>
              <a:t>nidad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FEA67C0C-B948-2994-C85A-FD77CD31F626}"/>
              </a:ext>
            </a:extLst>
          </p:cNvPr>
          <p:cNvSpPr txBox="1"/>
          <p:nvPr/>
        </p:nvSpPr>
        <p:spPr>
          <a:xfrm>
            <a:off x="400608" y="6272276"/>
            <a:ext cx="59359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Concepto</a:t>
            </a:r>
            <a:r>
              <a:rPr sz="1000" spc="3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de</a:t>
            </a:r>
            <a:r>
              <a:rPr sz="1000" spc="1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nómina.</a:t>
            </a:r>
            <a:r>
              <a:rPr sz="1000" spc="1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Recuperado</a:t>
            </a:r>
            <a:r>
              <a:rPr sz="1000" spc="2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de:</a:t>
            </a:r>
            <a:r>
              <a:rPr sz="1000" spc="2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  <a:hlinkClick r:id="rId10"/>
              </a:rPr>
              <a:t>http://virtualnet2.umb.edu.co/cursos/TGPC002046/modulo2/pdf/mod2.pdf</a:t>
            </a:r>
            <a:endParaRPr sz="1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7099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DFB3600-8ABE-73EE-F1BF-F3949B52C2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55126" y="31916"/>
            <a:ext cx="688874" cy="985662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89528B68-F8B7-C31F-5F01-C4EAC9DDFCCD}"/>
              </a:ext>
            </a:extLst>
          </p:cNvPr>
          <p:cNvSpPr/>
          <p:nvPr/>
        </p:nvSpPr>
        <p:spPr>
          <a:xfrm>
            <a:off x="6741912" y="5261053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D763B6D-3A72-D91E-289A-86B9720648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102850" y="4580518"/>
            <a:ext cx="1352276" cy="236582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A36592B-4796-2ECA-6447-76A692DF74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20205" y="5620533"/>
            <a:ext cx="688874" cy="98566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1B99174-A105-7599-7986-A363CC32B0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5891AB76-BA66-2B15-FBAD-8B9A162B2931}"/>
              </a:ext>
            </a:extLst>
          </p:cNvPr>
          <p:cNvSpPr txBox="1"/>
          <p:nvPr/>
        </p:nvSpPr>
        <p:spPr>
          <a:xfrm>
            <a:off x="2800973" y="197397"/>
            <a:ext cx="33070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001F5F"/>
                </a:solidFill>
                <a:latin typeface="Calibri"/>
                <a:cs typeface="Calibri"/>
              </a:rPr>
              <a:t>EJEMPLOS</a:t>
            </a:r>
            <a:r>
              <a:rPr sz="2800" b="1" spc="-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1F5F"/>
                </a:solidFill>
                <a:latin typeface="Calibri"/>
                <a:cs typeface="Calibri"/>
              </a:rPr>
              <a:t>APLICADOS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6" name="object 9">
            <a:extLst>
              <a:ext uri="{FF2B5EF4-FFF2-40B4-BE49-F238E27FC236}">
                <a16:creationId xmlns:a16="http://schemas.microsoft.com/office/drawing/2014/main" id="{D92FFD11-1490-DFBB-602D-4224B4511771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65374" y="896384"/>
            <a:ext cx="4813251" cy="3136969"/>
          </a:xfrm>
          <a:prstGeom prst="rect">
            <a:avLst/>
          </a:prstGeom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id="{748D7808-B31E-10F7-8157-A27ED73FC09C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62226" y="4033353"/>
            <a:ext cx="5419547" cy="1602470"/>
          </a:xfrm>
          <a:prstGeom prst="rect">
            <a:avLst/>
          </a:prstGeom>
        </p:spPr>
      </p:pic>
      <p:sp>
        <p:nvSpPr>
          <p:cNvPr id="11" name="object 7">
            <a:extLst>
              <a:ext uri="{FF2B5EF4-FFF2-40B4-BE49-F238E27FC236}">
                <a16:creationId xmlns:a16="http://schemas.microsoft.com/office/drawing/2014/main" id="{D6D0537B-CCC3-8AE7-9B17-5BFFF674325A}"/>
              </a:ext>
            </a:extLst>
          </p:cNvPr>
          <p:cNvSpPr txBox="1"/>
          <p:nvPr/>
        </p:nvSpPr>
        <p:spPr>
          <a:xfrm>
            <a:off x="621893" y="2399538"/>
            <a:ext cx="1384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73356"/>
                </a:solidFill>
                <a:latin typeface="Calibri"/>
                <a:cs typeface="Calibri"/>
              </a:rPr>
              <a:t>Apropiaciones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8584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D064A0F1-3F19-4818-86F4-1CF8FAF61582}"/>
              </a:ext>
            </a:extLst>
          </p:cNvPr>
          <p:cNvSpPr txBox="1"/>
          <p:nvPr/>
        </p:nvSpPr>
        <p:spPr>
          <a:xfrm>
            <a:off x="1417225" y="2346458"/>
            <a:ext cx="71893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s-ES" sz="14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94662C4-16ED-DECF-24F5-343F4DD80C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DBAB3AE-5C62-5F78-9FF1-49B554E12B3E}"/>
              </a:ext>
            </a:extLst>
          </p:cNvPr>
          <p:cNvSpPr/>
          <p:nvPr/>
        </p:nvSpPr>
        <p:spPr>
          <a:xfrm>
            <a:off x="7104351" y="5610426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5D0D995-8E92-65F8-96AD-F9F60131A9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113347" y="4845277"/>
            <a:ext cx="1352276" cy="236582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526979B-FAD6-7E60-0A7F-6455570A8B5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96226" y="5686766"/>
            <a:ext cx="688874" cy="98566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8423530-E70D-53C0-9C0F-4B52AE4AA43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0E6EF925-C612-D2A8-B4A3-E5E4AC703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1807" y="817626"/>
            <a:ext cx="2548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60" dirty="0">
                <a:solidFill>
                  <a:srgbClr val="002060"/>
                </a:solidFill>
                <a:latin typeface="Calibri Light"/>
                <a:cs typeface="Calibri Light"/>
              </a:rPr>
              <a:t>C</a:t>
            </a:r>
            <a:r>
              <a:rPr sz="3200" b="1" spc="-35" dirty="0">
                <a:solidFill>
                  <a:srgbClr val="002060"/>
                </a:solidFill>
                <a:latin typeface="Calibri Light"/>
                <a:cs typeface="Calibri Light"/>
              </a:rPr>
              <a:t>O</a:t>
            </a:r>
            <a:r>
              <a:rPr sz="3200" b="1" spc="-30" dirty="0">
                <a:solidFill>
                  <a:srgbClr val="002060"/>
                </a:solidFill>
                <a:latin typeface="Calibri Light"/>
                <a:cs typeface="Calibri Light"/>
              </a:rPr>
              <a:t>N</a:t>
            </a:r>
            <a:r>
              <a:rPr sz="3200" b="1" spc="-40" dirty="0">
                <a:solidFill>
                  <a:srgbClr val="002060"/>
                </a:solidFill>
                <a:latin typeface="Calibri Light"/>
                <a:cs typeface="Calibri Light"/>
              </a:rPr>
              <a:t>C</a:t>
            </a:r>
            <a:r>
              <a:rPr sz="3200" b="1" spc="-85" dirty="0">
                <a:solidFill>
                  <a:srgbClr val="002060"/>
                </a:solidFill>
                <a:latin typeface="Calibri Light"/>
                <a:cs typeface="Calibri Light"/>
              </a:rPr>
              <a:t>L</a:t>
            </a:r>
            <a:r>
              <a:rPr sz="3200" b="1" spc="-35" dirty="0">
                <a:solidFill>
                  <a:srgbClr val="002060"/>
                </a:solidFill>
                <a:latin typeface="Calibri Light"/>
                <a:cs typeface="Calibri Light"/>
              </a:rPr>
              <a:t>U</a:t>
            </a:r>
            <a:r>
              <a:rPr sz="3200" b="1" spc="-25" dirty="0">
                <a:solidFill>
                  <a:srgbClr val="002060"/>
                </a:solidFill>
                <a:latin typeface="Calibri Light"/>
                <a:cs typeface="Calibri Light"/>
              </a:rPr>
              <a:t>S</a:t>
            </a:r>
            <a:r>
              <a:rPr sz="3200" b="1" spc="-30" dirty="0">
                <a:solidFill>
                  <a:srgbClr val="002060"/>
                </a:solidFill>
                <a:latin typeface="Calibri Light"/>
                <a:cs typeface="Calibri Light"/>
              </a:rPr>
              <a:t>I</a:t>
            </a:r>
            <a:r>
              <a:rPr sz="3200" b="1" spc="-50" dirty="0">
                <a:solidFill>
                  <a:srgbClr val="002060"/>
                </a:solidFill>
                <a:latin typeface="Calibri Light"/>
                <a:cs typeface="Calibri Light"/>
              </a:rPr>
              <a:t>O</a:t>
            </a:r>
            <a:r>
              <a:rPr sz="3200" b="1" spc="-45" dirty="0">
                <a:solidFill>
                  <a:srgbClr val="002060"/>
                </a:solidFill>
                <a:latin typeface="Calibri Light"/>
                <a:cs typeface="Calibri Light"/>
              </a:rPr>
              <a:t>N</a:t>
            </a:r>
            <a:r>
              <a:rPr sz="3200" b="1" spc="-70" dirty="0">
                <a:solidFill>
                  <a:srgbClr val="002060"/>
                </a:solidFill>
                <a:latin typeface="Calibri Light"/>
                <a:cs typeface="Calibri Light"/>
              </a:rPr>
              <a:t>E</a:t>
            </a:r>
            <a:r>
              <a:rPr sz="3200" b="1" dirty="0">
                <a:solidFill>
                  <a:srgbClr val="002060"/>
                </a:solidFill>
                <a:latin typeface="Calibri Light"/>
                <a:cs typeface="Calibri Light"/>
              </a:rPr>
              <a:t>S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254F5411-8B63-4342-A213-506DE87269F7}"/>
              </a:ext>
            </a:extLst>
          </p:cNvPr>
          <p:cNvSpPr txBox="1"/>
          <p:nvPr/>
        </p:nvSpPr>
        <p:spPr>
          <a:xfrm>
            <a:off x="2126107" y="1788921"/>
            <a:ext cx="5816600" cy="4492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 marR="9842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La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nómina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son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los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pagos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que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el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empleador o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empresa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realiza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los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trabajadores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que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tiene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vinculados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mediante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contrato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spc="-39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trabajo,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pagos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que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comprenden</a:t>
            </a:r>
            <a:r>
              <a:rPr sz="1800" spc="2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el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salario,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auxilio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transporte,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comisiones,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horas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extras,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recargos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nocturnos,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festivos,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dominicales,</a:t>
            </a:r>
            <a:r>
              <a:rPr sz="1800" spc="2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descuentos,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etc.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5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Los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elementos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tener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en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cuenta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en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la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nómina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son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el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contrato, </a:t>
            </a:r>
            <a:r>
              <a:rPr sz="1800" spc="-39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la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jornada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trabajo,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las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prestaciones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sociales,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la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seguridad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social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y los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parafiscales.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 dirty="0">
              <a:latin typeface="Calibri"/>
              <a:cs typeface="Calibri"/>
            </a:endParaRPr>
          </a:p>
          <a:p>
            <a:pPr marL="12700" marR="12827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La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nómina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es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mucho</a:t>
            </a:r>
            <a:r>
              <a:rPr sz="1800" spc="2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más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que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el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salario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pagado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el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73356"/>
                </a:solidFill>
                <a:latin typeface="Calibri"/>
                <a:cs typeface="Calibri"/>
              </a:rPr>
              <a:t>trabajador, </a:t>
            </a:r>
            <a:r>
              <a:rPr sz="1800" spc="-39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puesto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que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la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ley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impone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al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empleador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el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pago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conceptos </a:t>
            </a:r>
            <a:r>
              <a:rPr sz="1800" spc="-39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adicionales,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conceptos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que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no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se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pagan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directamente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al 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73356"/>
                </a:solidFill>
                <a:latin typeface="Calibri"/>
                <a:cs typeface="Calibri"/>
              </a:rPr>
              <a:t>trabajador,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pero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que</a:t>
            </a:r>
            <a:r>
              <a:rPr sz="1800" spc="2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pueden</a:t>
            </a:r>
            <a:r>
              <a:rPr sz="1800" spc="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beneficiarlo</a:t>
            </a:r>
            <a:r>
              <a:rPr sz="1800" spc="2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de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diferentes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maneras,</a:t>
            </a:r>
            <a:r>
              <a:rPr sz="1800" spc="-1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estas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son: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seguridad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social,</a:t>
            </a:r>
            <a:r>
              <a:rPr sz="1800" spc="1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aportes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parafiscales,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 cesantías,</a:t>
            </a:r>
            <a:r>
              <a:rPr sz="1800" spc="-10" dirty="0">
                <a:solidFill>
                  <a:srgbClr val="173356"/>
                </a:solidFill>
                <a:latin typeface="Calibri"/>
                <a:cs typeface="Calibri"/>
              </a:rPr>
              <a:t> intereses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de cesantías,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 primas</a:t>
            </a:r>
            <a:r>
              <a:rPr sz="1800" spc="5" dirty="0">
                <a:solidFill>
                  <a:srgbClr val="17335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3356"/>
                </a:solidFill>
                <a:latin typeface="Calibri"/>
                <a:cs typeface="Calibri"/>
              </a:rPr>
              <a:t>y </a:t>
            </a:r>
            <a:r>
              <a:rPr sz="1800" spc="-5" dirty="0">
                <a:solidFill>
                  <a:srgbClr val="173356"/>
                </a:solidFill>
                <a:latin typeface="Calibri"/>
                <a:cs typeface="Calibri"/>
              </a:rPr>
              <a:t>vacaciones.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6" name="object 5">
            <a:extLst>
              <a:ext uri="{FF2B5EF4-FFF2-40B4-BE49-F238E27FC236}">
                <a16:creationId xmlns:a16="http://schemas.microsoft.com/office/drawing/2014/main" id="{91C5C9B9-C0A5-AE03-A183-6983782DE721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8132" y="1892807"/>
            <a:ext cx="228600" cy="228600"/>
          </a:xfrm>
          <a:prstGeom prst="rect">
            <a:avLst/>
          </a:prstGeom>
        </p:spPr>
      </p:pic>
      <p:pic>
        <p:nvPicPr>
          <p:cNvPr id="17" name="object 6">
            <a:extLst>
              <a:ext uri="{FF2B5EF4-FFF2-40B4-BE49-F238E27FC236}">
                <a16:creationId xmlns:a16="http://schemas.microsoft.com/office/drawing/2014/main" id="{82A4231A-7E98-92C6-1775-B195B2D89A4D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8132" y="3590544"/>
            <a:ext cx="228600" cy="228599"/>
          </a:xfrm>
          <a:prstGeom prst="rect">
            <a:avLst/>
          </a:prstGeom>
        </p:spPr>
      </p:pic>
      <p:pic>
        <p:nvPicPr>
          <p:cNvPr id="18" name="object 6">
            <a:extLst>
              <a:ext uri="{FF2B5EF4-FFF2-40B4-BE49-F238E27FC236}">
                <a16:creationId xmlns:a16="http://schemas.microsoft.com/office/drawing/2014/main" id="{81C1BDC9-8FB2-5167-B4BA-26DA950E797B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57820" y="4673479"/>
            <a:ext cx="228600" cy="22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80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1" y="0"/>
            <a:ext cx="4791806" cy="6858000"/>
          </a:xfrm>
          <a:prstGeom prst="rect">
            <a:avLst/>
          </a:prstGeom>
          <a:solidFill>
            <a:srgbClr val="4A318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4791807" y="0"/>
            <a:ext cx="4352193" cy="6858000"/>
          </a:xfrm>
          <a:prstGeom prst="rect">
            <a:avLst/>
          </a:prstGeom>
          <a:solidFill>
            <a:srgbClr val="1833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3"/>
          <a:stretch/>
        </p:blipFill>
        <p:spPr>
          <a:xfrm>
            <a:off x="2761591" y="1112515"/>
            <a:ext cx="6373618" cy="4632969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156439" y="1477108"/>
            <a:ext cx="3313967" cy="3130062"/>
          </a:xfrm>
          <a:prstGeom prst="ellipse">
            <a:avLst/>
          </a:prstGeom>
          <a:solidFill>
            <a:srgbClr val="7030A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6363609" y="5877709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 DE GRABACIÓN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7648286" y="443344"/>
            <a:ext cx="3267000" cy="557480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7"/>
          <a:stretch/>
        </p:blipFill>
        <p:spPr>
          <a:xfrm>
            <a:off x="868762" y="758"/>
            <a:ext cx="2578466" cy="500981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025" y="1802374"/>
            <a:ext cx="2539891" cy="224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97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9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redondeado 11"/>
          <p:cNvSpPr/>
          <p:nvPr/>
        </p:nvSpPr>
        <p:spPr>
          <a:xfrm rot="5400000">
            <a:off x="1143000" y="-1143000"/>
            <a:ext cx="6858000" cy="9144000"/>
          </a:xfrm>
          <a:prstGeom prst="roundRect">
            <a:avLst/>
          </a:prstGeom>
          <a:gradFill flip="none" rotWithShape="1">
            <a:gsLst>
              <a:gs pos="0">
                <a:srgbClr val="183357">
                  <a:shade val="30000"/>
                  <a:satMod val="115000"/>
                </a:srgbClr>
              </a:gs>
              <a:gs pos="50000">
                <a:srgbClr val="183357">
                  <a:shade val="67500"/>
                  <a:satMod val="115000"/>
                </a:srgbClr>
              </a:gs>
              <a:gs pos="100000">
                <a:srgbClr val="18335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0" t="73718" r="40421"/>
          <a:stretch/>
        </p:blipFill>
        <p:spPr>
          <a:xfrm>
            <a:off x="6553161" y="4012518"/>
            <a:ext cx="3511140" cy="604860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05" y="183582"/>
            <a:ext cx="1879972" cy="187997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619857" y="5479622"/>
            <a:ext cx="688874" cy="98566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183728" y="428470"/>
            <a:ext cx="569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CONTENIDO GENERAL DEL CURSO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/>
        </p:nvGraphicFramePr>
        <p:xfrm>
          <a:off x="633366" y="941223"/>
          <a:ext cx="7462419" cy="57724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68537">
                  <a:extLst>
                    <a:ext uri="{9D8B030D-6E8A-4147-A177-3AD203B41FA5}">
                      <a16:colId xmlns:a16="http://schemas.microsoft.com/office/drawing/2014/main" val="4178218134"/>
                    </a:ext>
                  </a:extLst>
                </a:gridCol>
                <a:gridCol w="5193882">
                  <a:extLst>
                    <a:ext uri="{9D8B030D-6E8A-4147-A177-3AD203B41FA5}">
                      <a16:colId xmlns:a16="http://schemas.microsoft.com/office/drawing/2014/main" val="1456553551"/>
                    </a:ext>
                  </a:extLst>
                </a:gridCol>
              </a:tblGrid>
              <a:tr h="362678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bg1"/>
                          </a:solidFill>
                        </a:rPr>
                        <a:t> SEMANA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bg1"/>
                          </a:solidFill>
                        </a:rPr>
                        <a:t>CONTENIDO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114457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103256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INDUCCION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899817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2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CAPITAL</a:t>
                      </a:r>
                      <a:r>
                        <a:rPr lang="es-CO" b="1" baseline="0" dirty="0">
                          <a:solidFill>
                            <a:schemeClr val="bg1"/>
                          </a:solidFill>
                        </a:rPr>
                        <a:t> HUMANO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992605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3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INCORPORACION</a:t>
                      </a:r>
                      <a:r>
                        <a:rPr lang="es-CO" b="1" baseline="0" dirty="0">
                          <a:solidFill>
                            <a:schemeClr val="bg1"/>
                          </a:solidFill>
                        </a:rPr>
                        <a:t> DE PERSONAL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921667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4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PROCESO</a:t>
                      </a:r>
                      <a:r>
                        <a:rPr lang="es-CO" b="1" baseline="0" dirty="0">
                          <a:solidFill>
                            <a:schemeClr val="bg1"/>
                          </a:solidFill>
                        </a:rPr>
                        <a:t> ORGANIZACIONAL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302635"/>
                  </a:ext>
                </a:extLst>
              </a:tr>
              <a:tr h="554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5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MANUAL DE FUNCIONES Y GRONOGRAMA</a:t>
                      </a:r>
                      <a:r>
                        <a:rPr lang="es-CO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11224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6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DESARRROLLAR LAS EMPLEADOS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580949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7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AUDITAR EMPLEADOS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750858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8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RECOMPENSAR</a:t>
                      </a:r>
                      <a:r>
                        <a:rPr lang="es-CO" b="1" baseline="0" dirty="0">
                          <a:solidFill>
                            <a:schemeClr val="bg1"/>
                          </a:solidFill>
                        </a:rPr>
                        <a:t> EMPLEADOS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350284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9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RETENER EMPLEADOS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340920"/>
                  </a:ext>
                </a:extLst>
              </a:tr>
              <a:tr h="6346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10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SALUD OCUPACIONAL Y MENTAL DE LOS EMPLEADOS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846800"/>
                  </a:ext>
                </a:extLst>
              </a:tr>
              <a:tr h="554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HABILIDADES Y CONCEPCIONES DEL HOMBRE</a:t>
                      </a:r>
                      <a:r>
                        <a:rPr lang="es-CO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06174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LEGISLACION LABORAL  EN GTH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629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392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068A990-A68E-1754-8404-28019B9895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49C46796-97E1-9699-ECD1-20ECAA8898D6}"/>
              </a:ext>
            </a:extLst>
          </p:cNvPr>
          <p:cNvSpPr/>
          <p:nvPr/>
        </p:nvSpPr>
        <p:spPr>
          <a:xfrm>
            <a:off x="7125167" y="5292969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2FCB759-7B77-9A0A-8FF2-96BA057198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125167" y="4392415"/>
            <a:ext cx="1352276" cy="236582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152640A-F94F-6BEF-EDC1-B2EAAFD3EE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12268" y="5518143"/>
            <a:ext cx="688874" cy="98566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94042A-B54D-9674-1B28-5CA58CBE54D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FD9AC2CF-2FC9-25A0-8A77-08E4A350C2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9001" y="395466"/>
            <a:ext cx="6107837" cy="129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002060"/>
                </a:solidFill>
                <a:latin typeface="Calibri"/>
                <a:cs typeface="Calibri"/>
              </a:rPr>
              <a:t>¿La</a:t>
            </a:r>
            <a:r>
              <a:rPr sz="2800" b="1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2060"/>
                </a:solidFill>
                <a:latin typeface="Calibri"/>
                <a:cs typeface="Calibri"/>
              </a:rPr>
              <a:t>nómina</a:t>
            </a:r>
            <a:r>
              <a:rPr sz="2800" b="1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2060"/>
                </a:solidFill>
                <a:latin typeface="Calibri"/>
                <a:cs typeface="Calibri"/>
              </a:rPr>
              <a:t>es</a:t>
            </a:r>
            <a:r>
              <a:rPr sz="2800" b="1" spc="-1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2060"/>
                </a:solidFill>
                <a:latin typeface="Calibri"/>
                <a:cs typeface="Calibri"/>
              </a:rPr>
              <a:t>un </a:t>
            </a:r>
            <a:r>
              <a:rPr sz="2800" b="1" spc="-10" dirty="0">
                <a:solidFill>
                  <a:srgbClr val="002060"/>
                </a:solidFill>
                <a:latin typeface="Calibri"/>
                <a:cs typeface="Calibri"/>
              </a:rPr>
              <a:t>proceso</a:t>
            </a:r>
            <a:r>
              <a:rPr sz="2800" b="1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2060"/>
                </a:solidFill>
                <a:latin typeface="Calibri"/>
                <a:cs typeface="Calibri"/>
              </a:rPr>
              <a:t>de</a:t>
            </a:r>
            <a:r>
              <a:rPr sz="2800" b="1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2060"/>
                </a:solidFill>
                <a:latin typeface="Calibri"/>
                <a:cs typeface="Calibri"/>
              </a:rPr>
              <a:t>la </a:t>
            </a:r>
            <a:r>
              <a:rPr sz="2800" b="1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2060"/>
                </a:solidFill>
                <a:latin typeface="Calibri"/>
                <a:cs typeface="Calibri"/>
              </a:rPr>
              <a:t>empresa</a:t>
            </a:r>
            <a:r>
              <a:rPr sz="2800" b="1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2060"/>
                </a:solidFill>
                <a:latin typeface="Calibri"/>
                <a:cs typeface="Calibri"/>
              </a:rPr>
              <a:t>o es un </a:t>
            </a:r>
            <a:r>
              <a:rPr sz="2800" b="1" spc="-15" dirty="0">
                <a:solidFill>
                  <a:srgbClr val="002060"/>
                </a:solidFill>
                <a:latin typeface="Calibri"/>
                <a:cs typeface="Calibri"/>
              </a:rPr>
              <a:t>formato</a:t>
            </a:r>
            <a:r>
              <a:rPr sz="2800" b="1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2060"/>
                </a:solidFill>
                <a:latin typeface="Calibri"/>
                <a:cs typeface="Calibri"/>
              </a:rPr>
              <a:t>que le </a:t>
            </a:r>
            <a:r>
              <a:rPr sz="2800" b="1" spc="-61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002060"/>
                </a:solidFill>
                <a:latin typeface="Calibri"/>
                <a:cs typeface="Calibri"/>
              </a:rPr>
              <a:t>entrega</a:t>
            </a:r>
            <a:r>
              <a:rPr sz="2800" b="1" spc="3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2060"/>
                </a:solidFill>
                <a:latin typeface="Calibri"/>
                <a:cs typeface="Calibri"/>
              </a:rPr>
              <a:t>al</a:t>
            </a:r>
            <a:r>
              <a:rPr sz="2800" b="1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2060"/>
                </a:solidFill>
                <a:latin typeface="Calibri"/>
                <a:cs typeface="Calibri"/>
              </a:rPr>
              <a:t>trabajador?</a:t>
            </a:r>
            <a:endParaRPr sz="2800" b="1" dirty="0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132D907-59E3-850E-3084-6EA3D5A0FB5F}"/>
              </a:ext>
            </a:extLst>
          </p:cNvPr>
          <p:cNvSpPr txBox="1"/>
          <p:nvPr/>
        </p:nvSpPr>
        <p:spPr>
          <a:xfrm>
            <a:off x="548242" y="1871086"/>
            <a:ext cx="6917877" cy="414210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13335" rIns="0" bIns="0" rtlCol="0">
            <a:spAutoFit/>
          </a:bodyPr>
          <a:lstStyle/>
          <a:p>
            <a:pPr marL="12700" marR="5715" algn="just">
              <a:lnSpc>
                <a:spcPct val="150000"/>
              </a:lnSpc>
              <a:spcBef>
                <a:spcPts val="105"/>
              </a:spcBef>
            </a:pP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Una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nómina es el registro financiero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que una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empresa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realiza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sobre </a:t>
            </a:r>
            <a:r>
              <a:rPr sz="1800" spc="-49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los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salarios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de</a:t>
            </a:r>
            <a:r>
              <a:rPr sz="1800" spc="5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sus</a:t>
            </a:r>
            <a:r>
              <a:rPr sz="1800" spc="5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empleados,</a:t>
            </a:r>
            <a:r>
              <a:rPr sz="1800" spc="49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bonificaciones</a:t>
            </a:r>
            <a:r>
              <a:rPr sz="1800" spc="49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y</a:t>
            </a:r>
            <a:r>
              <a:rPr sz="1800" spc="5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deducciones.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nóminas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son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una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parte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importante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hora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llevar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la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contabilidad</a:t>
            </a:r>
            <a:r>
              <a:rPr sz="1800" spc="2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tu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negocio.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 dirty="0">
              <a:latin typeface="Arial MT"/>
              <a:cs typeface="Arial MT"/>
            </a:endParaRPr>
          </a:p>
          <a:p>
            <a:pPr marL="12700" marR="5080" algn="just">
              <a:lnSpc>
                <a:spcPct val="150000"/>
              </a:lnSpc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El recibo individual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justificativo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del pago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de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salarios, comúnmente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conocido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como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nómina, sirve,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por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un lado para que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el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empresario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justifique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el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pago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del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mismo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y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por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otra,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para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dar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conocer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al </a:t>
            </a:r>
            <a:r>
              <a:rPr sz="1800" spc="-49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trabajador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las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diversas partidas que integran, tanto su retribución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como</a:t>
            </a:r>
            <a:r>
              <a:rPr sz="1800" spc="-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sus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deducciones.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34488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25B2A65-AAAF-88AF-90E9-E34528C0DE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C68D94D1-5146-78FA-6BF4-B3DF582623AA}"/>
              </a:ext>
            </a:extLst>
          </p:cNvPr>
          <p:cNvSpPr/>
          <p:nvPr/>
        </p:nvSpPr>
        <p:spPr>
          <a:xfrm>
            <a:off x="7226786" y="5791985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C5CC8A3-4606-41DC-7B14-973A2BC886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658238" y="4609070"/>
            <a:ext cx="1352276" cy="236582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11619F6-35F3-EB8F-7657-165B22A8C5B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539332" y="5872338"/>
            <a:ext cx="688874" cy="9856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67E1CCE-8F47-0557-8982-71937D098F5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sp>
        <p:nvSpPr>
          <p:cNvPr id="6" name="object 7">
            <a:extLst>
              <a:ext uri="{FF2B5EF4-FFF2-40B4-BE49-F238E27FC236}">
                <a16:creationId xmlns:a16="http://schemas.microsoft.com/office/drawing/2014/main" id="{2AB3BDD9-DFB3-AF46-0C32-A496232CB1B1}"/>
              </a:ext>
            </a:extLst>
          </p:cNvPr>
          <p:cNvSpPr txBox="1"/>
          <p:nvPr/>
        </p:nvSpPr>
        <p:spPr>
          <a:xfrm>
            <a:off x="537838" y="2187300"/>
            <a:ext cx="7239000" cy="414147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50000"/>
              </a:lnSpc>
              <a:spcBef>
                <a:spcPts val="100"/>
              </a:spcBef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 nómina es un documento indispensable, tanto para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la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empresa,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como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para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 relación</a:t>
            </a:r>
            <a:r>
              <a:rPr sz="18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laboral</a:t>
            </a:r>
            <a:r>
              <a:rPr sz="18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que se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tiene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con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los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trabajadores.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 dirty="0">
              <a:latin typeface="Arial MT"/>
              <a:cs typeface="Arial MT"/>
            </a:endParaRPr>
          </a:p>
          <a:p>
            <a:pPr marL="12700" marR="6350" algn="just">
              <a:lnSpc>
                <a:spcPct val="150000"/>
              </a:lnSpc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entrega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cada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trabajador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dependiendo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del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periodo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pago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acordado.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00" dirty="0">
              <a:latin typeface="Arial MT"/>
              <a:cs typeface="Arial MT"/>
            </a:endParaRPr>
          </a:p>
          <a:p>
            <a:pPr marL="12700" marR="5080" algn="just">
              <a:lnSpc>
                <a:spcPct val="150000"/>
              </a:lnSpc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En la nómina aparece de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forma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detallada el salario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que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debe recibir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cada trabajador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y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las deducciones que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tuvo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en su salario, por cada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periodo trabajado. Por lo general, las deducciones son obligatorias con </a:t>
            </a:r>
            <a:r>
              <a:rPr sz="1800" spc="-49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el fin de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cumplir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con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 legislación</a:t>
            </a:r>
            <a:r>
              <a:rPr sz="1800" spc="4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vigente.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DCF55475-E580-0B31-C413-EBC72FB1C3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9001" y="395466"/>
            <a:ext cx="6107837" cy="129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002060"/>
                </a:solidFill>
                <a:latin typeface="Calibri"/>
                <a:cs typeface="Calibri"/>
              </a:rPr>
              <a:t>¿La</a:t>
            </a:r>
            <a:r>
              <a:rPr sz="2800" b="1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2060"/>
                </a:solidFill>
                <a:latin typeface="Calibri"/>
                <a:cs typeface="Calibri"/>
              </a:rPr>
              <a:t>nómina</a:t>
            </a:r>
            <a:r>
              <a:rPr sz="2800" b="1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2060"/>
                </a:solidFill>
                <a:latin typeface="Calibri"/>
                <a:cs typeface="Calibri"/>
              </a:rPr>
              <a:t>es</a:t>
            </a:r>
            <a:r>
              <a:rPr sz="2800" b="1" spc="-1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2060"/>
                </a:solidFill>
                <a:latin typeface="Calibri"/>
                <a:cs typeface="Calibri"/>
              </a:rPr>
              <a:t>un </a:t>
            </a:r>
            <a:r>
              <a:rPr sz="2800" b="1" spc="-10" dirty="0">
                <a:solidFill>
                  <a:srgbClr val="002060"/>
                </a:solidFill>
                <a:latin typeface="Calibri"/>
                <a:cs typeface="Calibri"/>
              </a:rPr>
              <a:t>proceso</a:t>
            </a:r>
            <a:r>
              <a:rPr sz="2800" b="1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2060"/>
                </a:solidFill>
                <a:latin typeface="Calibri"/>
                <a:cs typeface="Calibri"/>
              </a:rPr>
              <a:t>de</a:t>
            </a:r>
            <a:r>
              <a:rPr sz="2800" b="1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2060"/>
                </a:solidFill>
                <a:latin typeface="Calibri"/>
                <a:cs typeface="Calibri"/>
              </a:rPr>
              <a:t>la </a:t>
            </a:r>
            <a:r>
              <a:rPr sz="2800" b="1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2060"/>
                </a:solidFill>
                <a:latin typeface="Calibri"/>
                <a:cs typeface="Calibri"/>
              </a:rPr>
              <a:t>empresa</a:t>
            </a:r>
            <a:r>
              <a:rPr sz="2800" b="1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2060"/>
                </a:solidFill>
                <a:latin typeface="Calibri"/>
                <a:cs typeface="Calibri"/>
              </a:rPr>
              <a:t>o es un </a:t>
            </a:r>
            <a:r>
              <a:rPr sz="2800" b="1" spc="-15" dirty="0">
                <a:solidFill>
                  <a:srgbClr val="002060"/>
                </a:solidFill>
                <a:latin typeface="Calibri"/>
                <a:cs typeface="Calibri"/>
              </a:rPr>
              <a:t>formato</a:t>
            </a:r>
            <a:r>
              <a:rPr sz="2800" b="1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2060"/>
                </a:solidFill>
                <a:latin typeface="Calibri"/>
                <a:cs typeface="Calibri"/>
              </a:rPr>
              <a:t>que le </a:t>
            </a:r>
            <a:r>
              <a:rPr sz="2800" b="1" spc="-61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002060"/>
                </a:solidFill>
                <a:latin typeface="Calibri"/>
                <a:cs typeface="Calibri"/>
              </a:rPr>
              <a:t>entrega</a:t>
            </a:r>
            <a:r>
              <a:rPr sz="2800" b="1" spc="3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2060"/>
                </a:solidFill>
                <a:latin typeface="Calibri"/>
                <a:cs typeface="Calibri"/>
              </a:rPr>
              <a:t>al</a:t>
            </a:r>
            <a:r>
              <a:rPr sz="2800" b="1" spc="5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2060"/>
                </a:solidFill>
                <a:latin typeface="Calibri"/>
                <a:cs typeface="Calibri"/>
              </a:rPr>
              <a:t>trabajador?</a:t>
            </a:r>
            <a:endParaRPr sz="2800" b="1" dirty="0">
              <a:solidFill>
                <a:srgbClr val="00206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6876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>
            <a:extLst>
              <a:ext uri="{FF2B5EF4-FFF2-40B4-BE49-F238E27FC236}">
                <a16:creationId xmlns:a16="http://schemas.microsoft.com/office/drawing/2014/main" id="{A27ECFBD-C713-AFF5-E55A-1171838B3379}"/>
              </a:ext>
            </a:extLst>
          </p:cNvPr>
          <p:cNvSpPr txBox="1"/>
          <p:nvPr/>
        </p:nvSpPr>
        <p:spPr>
          <a:xfrm>
            <a:off x="475561" y="1591876"/>
            <a:ext cx="7514342" cy="3749744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127000" rIns="0" bIns="0" rtlCol="0">
            <a:spAutoFit/>
          </a:bodyPr>
          <a:lstStyle/>
          <a:p>
            <a:pPr marL="345440" indent="-254635">
              <a:lnSpc>
                <a:spcPct val="100000"/>
              </a:lnSpc>
              <a:spcBef>
                <a:spcPts val="1000"/>
              </a:spcBef>
              <a:buAutoNum type="arabicPeriod"/>
              <a:tabLst>
                <a:tab pos="346075" algn="l"/>
              </a:tabLst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Empresa</a:t>
            </a:r>
            <a:endParaRPr sz="1800" dirty="0">
              <a:latin typeface="Arial MT"/>
              <a:cs typeface="Arial MT"/>
            </a:endParaRPr>
          </a:p>
          <a:p>
            <a:pPr marL="345440" indent="-254635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346075" algn="l"/>
              </a:tabLst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Datos</a:t>
            </a:r>
            <a:r>
              <a:rPr sz="1800" spc="-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del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trabajador</a:t>
            </a:r>
            <a:endParaRPr sz="1800" dirty="0">
              <a:latin typeface="Arial MT"/>
              <a:cs typeface="Arial MT"/>
            </a:endParaRPr>
          </a:p>
          <a:p>
            <a:pPr marL="345440" indent="-254635">
              <a:lnSpc>
                <a:spcPct val="100000"/>
              </a:lnSpc>
              <a:spcBef>
                <a:spcPts val="1085"/>
              </a:spcBef>
              <a:buAutoNum type="arabicPeriod"/>
              <a:tabLst>
                <a:tab pos="346075" algn="l"/>
              </a:tabLst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El</a:t>
            </a:r>
            <a:r>
              <a:rPr sz="1800" spc="-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periodo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que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se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liquida</a:t>
            </a:r>
            <a:endParaRPr sz="1800" dirty="0">
              <a:latin typeface="Arial MT"/>
              <a:cs typeface="Arial MT"/>
            </a:endParaRPr>
          </a:p>
          <a:p>
            <a:pPr marL="345440" indent="-254635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346075" algn="l"/>
              </a:tabLst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Los</a:t>
            </a:r>
            <a:r>
              <a:rPr sz="1800" spc="-3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conceptos</a:t>
            </a:r>
            <a:endParaRPr sz="1800" dirty="0">
              <a:latin typeface="Arial MT"/>
              <a:cs typeface="Arial MT"/>
            </a:endParaRPr>
          </a:p>
          <a:p>
            <a:pPr marL="345440" indent="-254635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346075" algn="l"/>
              </a:tabLst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Las</a:t>
            </a:r>
            <a:r>
              <a:rPr sz="1800" spc="-4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deducciones</a:t>
            </a:r>
            <a:endParaRPr sz="1800" dirty="0">
              <a:latin typeface="Arial MT"/>
              <a:cs typeface="Arial MT"/>
            </a:endParaRPr>
          </a:p>
          <a:p>
            <a:pPr marL="345440" indent="-254635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346075" algn="l"/>
              </a:tabLst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</a:t>
            </a:r>
            <a:r>
              <a:rPr sz="1800" spc="-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base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</a:t>
            </a:r>
            <a:r>
              <a:rPr sz="1800" spc="-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cotización</a:t>
            </a:r>
            <a:endParaRPr sz="1800" dirty="0">
              <a:latin typeface="Arial MT"/>
              <a:cs typeface="Arial MT"/>
            </a:endParaRPr>
          </a:p>
          <a:p>
            <a:pPr marL="345440" indent="-254635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346075" algn="l"/>
              </a:tabLst>
            </a:pPr>
            <a:r>
              <a:rPr sz="1800" spc="-30" dirty="0">
                <a:solidFill>
                  <a:srgbClr val="001F5F"/>
                </a:solidFill>
                <a:latin typeface="Arial MT"/>
                <a:cs typeface="Arial MT"/>
              </a:rPr>
              <a:t>Valor</a:t>
            </a:r>
            <a:r>
              <a:rPr sz="1800" spc="-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líquido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percibir</a:t>
            </a:r>
            <a:endParaRPr sz="1800" dirty="0">
              <a:latin typeface="Arial MT"/>
              <a:cs typeface="Arial MT"/>
            </a:endParaRPr>
          </a:p>
          <a:p>
            <a:pPr marL="345440" indent="-254635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346075" algn="l"/>
              </a:tabLst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</a:t>
            </a:r>
            <a:r>
              <a:rPr sz="1800" spc="-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fecha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y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el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lugar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emisión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y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firma</a:t>
            </a:r>
            <a:endParaRPr sz="1800" dirty="0">
              <a:latin typeface="Arial MT"/>
              <a:cs typeface="Arial MT"/>
            </a:endParaRPr>
          </a:p>
          <a:p>
            <a:pPr marL="345440" indent="-254635">
              <a:lnSpc>
                <a:spcPct val="100000"/>
              </a:lnSpc>
              <a:spcBef>
                <a:spcPts val="1080"/>
              </a:spcBef>
              <a:buAutoNum type="arabicPeriod"/>
              <a:tabLst>
                <a:tab pos="346075" algn="l"/>
              </a:tabLst>
            </a:pP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El</a:t>
            </a:r>
            <a:r>
              <a:rPr sz="1800" spc="-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sello de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la</a:t>
            </a:r>
            <a:r>
              <a:rPr sz="1800" spc="-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empresa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y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del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Arial MT"/>
                <a:cs typeface="Arial MT"/>
              </a:rPr>
              <a:t>trabajador.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8257D00-7CBF-91D2-BB06-2B94B74B56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7AA2ACB2-EFC9-73C1-5399-647A0B79581D}"/>
              </a:ext>
            </a:extLst>
          </p:cNvPr>
          <p:cNvSpPr/>
          <p:nvPr/>
        </p:nvSpPr>
        <p:spPr>
          <a:xfrm>
            <a:off x="7021829" y="4849964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E4C32C4-FEE5-E3FC-A4D5-3CDADB99D9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101288" y="4182169"/>
            <a:ext cx="1352276" cy="236582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F7A7A2F-AA59-EC5D-88A6-89223D6B5E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74878" y="5279751"/>
            <a:ext cx="688874" cy="98566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64071AF-486D-0A2C-51A9-0BCD2E63DB3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BAABC490-3F54-0F0A-B136-9190D9A0CA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48898" y="592587"/>
            <a:ext cx="5152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001F5F"/>
                </a:solidFill>
                <a:latin typeface="Arial"/>
                <a:cs typeface="Arial"/>
              </a:rPr>
              <a:t>ESTRUCTURA</a:t>
            </a:r>
            <a:r>
              <a:rPr sz="2800" b="1" spc="-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Arial"/>
                <a:cs typeface="Arial"/>
              </a:rPr>
              <a:t>DE</a:t>
            </a:r>
            <a:r>
              <a:rPr sz="2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Arial"/>
                <a:cs typeface="Arial"/>
              </a:rPr>
              <a:t>LA</a:t>
            </a:r>
            <a:r>
              <a:rPr sz="2800" b="1" spc="-1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Arial"/>
                <a:cs typeface="Arial"/>
              </a:rPr>
              <a:t>NOMINA</a:t>
            </a:r>
            <a:endParaRPr sz="2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6399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object 3">
            <a:extLst>
              <a:ext uri="{FF2B5EF4-FFF2-40B4-BE49-F238E27FC236}">
                <a16:creationId xmlns:a16="http://schemas.microsoft.com/office/drawing/2014/main" id="{DA612EF9-C8C4-B297-F722-80B35C2D74BE}"/>
              </a:ext>
            </a:extLst>
          </p:cNvPr>
          <p:cNvGrpSpPr/>
          <p:nvPr/>
        </p:nvGrpSpPr>
        <p:grpSpPr>
          <a:xfrm>
            <a:off x="638555" y="1991867"/>
            <a:ext cx="8505825" cy="4866640"/>
            <a:chOff x="638555" y="1991867"/>
            <a:chExt cx="8505825" cy="4866640"/>
          </a:xfrm>
        </p:grpSpPr>
        <p:pic>
          <p:nvPicPr>
            <p:cNvPr id="13" name="object 4">
              <a:extLst>
                <a:ext uri="{FF2B5EF4-FFF2-40B4-BE49-F238E27FC236}">
                  <a16:creationId xmlns:a16="http://schemas.microsoft.com/office/drawing/2014/main" id="{A06265E2-34C7-93B4-AFF0-BE5E0284215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42532" y="4347972"/>
              <a:ext cx="2601468" cy="2510026"/>
            </a:xfrm>
            <a:prstGeom prst="rect">
              <a:avLst/>
            </a:prstGeom>
          </p:spPr>
        </p:pic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C5255F66-C875-EF3B-09C9-BDDBA90D0FC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0779" y="3742944"/>
              <a:ext cx="1353312" cy="2366772"/>
            </a:xfrm>
            <a:prstGeom prst="rect">
              <a:avLst/>
            </a:prstGeom>
          </p:spPr>
        </p:pic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A347638A-4AC9-907A-8960-E767416F290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555" y="1991867"/>
              <a:ext cx="7600950" cy="1866137"/>
            </a:xfrm>
            <a:prstGeom prst="rect">
              <a:avLst/>
            </a:prstGeom>
          </p:spPr>
        </p:pic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0D6DC607-4250-A9D6-9EC0-31F67CC120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D1F5F7E-6F01-DDB0-15ED-28E810DDC1D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-274978" y="1481463"/>
            <a:ext cx="1352276" cy="236582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6E1790D-32AC-8876-DCC7-540F42C818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0" t="31111" b="33121"/>
          <a:stretch/>
        </p:blipFill>
        <p:spPr>
          <a:xfrm rot="2244506" flipH="1">
            <a:off x="-912921" y="-1258657"/>
            <a:ext cx="3453627" cy="27518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05E3546-32CB-E452-BCC2-CB68004272B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>
            <a:off x="6539389" y="5603428"/>
            <a:ext cx="3044843" cy="23096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D436DB3-1C57-913B-6526-5130C348A23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522622" y="6069864"/>
            <a:ext cx="688874" cy="985662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615B6B13-A283-AE88-42E6-B0FE327967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7094" y="1092530"/>
            <a:ext cx="18021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75" dirty="0">
                <a:solidFill>
                  <a:srgbClr val="123157"/>
                </a:solidFill>
                <a:latin typeface="Calibri Light"/>
                <a:cs typeface="Calibri Light"/>
              </a:rPr>
              <a:t>CONTRATO</a:t>
            </a:r>
            <a:endParaRPr sz="3200" b="1" dirty="0">
              <a:latin typeface="Calibri Light"/>
              <a:cs typeface="Calibri Light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3B656E85-2062-6B80-7164-9E3116D97A92}"/>
              </a:ext>
            </a:extLst>
          </p:cNvPr>
          <p:cNvSpPr txBox="1"/>
          <p:nvPr/>
        </p:nvSpPr>
        <p:spPr>
          <a:xfrm>
            <a:off x="834339" y="2386329"/>
            <a:ext cx="7229475" cy="10407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indent="-15875" algn="ctr">
              <a:lnSpc>
                <a:spcPts val="1939"/>
              </a:lnSpc>
              <a:spcBef>
                <a:spcPts val="345"/>
              </a:spcBef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el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documento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que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celebra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entre</a:t>
            </a:r>
            <a:r>
              <a:rPr sz="18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empleador</a:t>
            </a:r>
            <a:r>
              <a:rPr sz="18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y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trabajador</a:t>
            </a:r>
            <a:r>
              <a:rPr sz="18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y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que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contiene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las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bases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más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importantes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 prestación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del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servicio,</a:t>
            </a:r>
            <a:r>
              <a:rPr sz="18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tales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como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jornada,</a:t>
            </a:r>
            <a:r>
              <a:rPr sz="1800" spc="4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salario,</a:t>
            </a:r>
            <a:r>
              <a:rPr sz="1800" spc="3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descansos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legales</a:t>
            </a:r>
            <a:r>
              <a:rPr sz="1800" spc="3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y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las</a:t>
            </a:r>
            <a:r>
              <a:rPr sz="1800" spc="2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otras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normas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que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van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 </a:t>
            </a:r>
            <a:r>
              <a:rPr sz="1800" spc="-484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regir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el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vínculo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entre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uno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y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otro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contratante.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563716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43CA852-BDE4-3F4B-8841-3D0174DC27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580F0F4-29AE-2D85-AC4B-EB05E00AD5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23636" y="777167"/>
            <a:ext cx="1352276" cy="236582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5FAC05E-1377-99CD-2A99-D33029BA5A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0" t="31111" b="33121"/>
          <a:stretch/>
        </p:blipFill>
        <p:spPr>
          <a:xfrm rot="2244506" flipH="1">
            <a:off x="-1180018" y="-1237530"/>
            <a:ext cx="3453627" cy="275185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4D571CE-B71B-E9AF-71A3-E47C677866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>
            <a:off x="6530511" y="5603428"/>
            <a:ext cx="3044843" cy="230963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259C446-E96D-93C9-07CD-EAB0D8F352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522622" y="6069864"/>
            <a:ext cx="688874" cy="985662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17816FA4-CDEC-C0CE-EF6B-533D3C09F7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85996" y="915669"/>
            <a:ext cx="1304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5" dirty="0">
                <a:solidFill>
                  <a:srgbClr val="123157"/>
                </a:solidFill>
                <a:latin typeface="Calibri"/>
                <a:cs typeface="Calibri"/>
              </a:rPr>
              <a:t>S</a:t>
            </a:r>
            <a:r>
              <a:rPr sz="2800" b="1" spc="-5" dirty="0">
                <a:solidFill>
                  <a:srgbClr val="123157"/>
                </a:solidFill>
                <a:latin typeface="Calibri"/>
                <a:cs typeface="Calibri"/>
              </a:rPr>
              <a:t>ALARIO</a:t>
            </a:r>
            <a:endParaRPr sz="2800" b="1">
              <a:latin typeface="Calibri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4D7BFD4-4558-FDD2-E71F-35330B564DB1}"/>
              </a:ext>
            </a:extLst>
          </p:cNvPr>
          <p:cNvSpPr txBox="1"/>
          <p:nvPr/>
        </p:nvSpPr>
        <p:spPr>
          <a:xfrm>
            <a:off x="1750595" y="1451869"/>
            <a:ext cx="7272655" cy="1499870"/>
          </a:xfrm>
          <a:prstGeom prst="rect">
            <a:avLst/>
          </a:prstGeom>
          <a:solidFill>
            <a:srgbClr val="FAE4D5"/>
          </a:solidFill>
        </p:spPr>
        <p:txBody>
          <a:bodyPr vert="horz" wrap="square" lIns="0" tIns="20955" rIns="0" bIns="0" rtlCol="0">
            <a:spAutoFit/>
          </a:bodyPr>
          <a:lstStyle/>
          <a:p>
            <a:pPr marL="90805" marR="102235" algn="just">
              <a:lnSpc>
                <a:spcPct val="103099"/>
              </a:lnSpc>
              <a:spcBef>
                <a:spcPts val="165"/>
              </a:spcBef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Es toda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aquella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parte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de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 remuneración ordinaria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y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permanente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que </a:t>
            </a:r>
            <a:r>
              <a:rPr sz="1800" spc="-49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reciba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el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trabajador como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contraprestación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directa del servicio, como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 alimentación, habitación o vestuario suministrada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al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trabajador o a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su familia, salvo que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las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partes hayan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pactado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por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escrito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que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dichos 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beneficios</a:t>
            </a:r>
            <a:r>
              <a:rPr sz="1800" spc="2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no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constituyen</a:t>
            </a:r>
            <a:r>
              <a:rPr sz="1800" spc="3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salario.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50A32BB9-CDAD-EF46-522F-B6465AA0ACE1}"/>
              </a:ext>
            </a:extLst>
          </p:cNvPr>
          <p:cNvSpPr txBox="1"/>
          <p:nvPr/>
        </p:nvSpPr>
        <p:spPr>
          <a:xfrm>
            <a:off x="623636" y="3267420"/>
            <a:ext cx="7272655" cy="1201420"/>
          </a:xfrm>
          <a:prstGeom prst="rect">
            <a:avLst/>
          </a:prstGeom>
          <a:solidFill>
            <a:srgbClr val="FAE4D5"/>
          </a:solidFill>
        </p:spPr>
        <p:txBody>
          <a:bodyPr vert="horz" wrap="square" lIns="0" tIns="40640" rIns="0" bIns="0" rtlCol="0">
            <a:spAutoFit/>
          </a:bodyPr>
          <a:lstStyle/>
          <a:p>
            <a:pPr marL="91440" marR="82550" algn="just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El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salario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contraprestación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que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recibe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el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trabajador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por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la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prestación del servicio al </a:t>
            </a:r>
            <a:r>
              <a:rPr sz="1800" spc="-15" dirty="0">
                <a:solidFill>
                  <a:srgbClr val="001F5F"/>
                </a:solidFill>
                <a:latin typeface="Arial MT"/>
                <a:cs typeface="Arial MT"/>
              </a:rPr>
              <a:t>empleador,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 incluye todo pago que tenga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carácter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remuneratorio,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como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comisiones,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horas</a:t>
            </a:r>
            <a:r>
              <a:rPr sz="1800" spc="49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extras,</a:t>
            </a:r>
            <a:r>
              <a:rPr sz="1800" spc="49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recargos,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etc.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846A8AEB-F105-D649-8714-0BAC389CB264}"/>
              </a:ext>
            </a:extLst>
          </p:cNvPr>
          <p:cNvSpPr txBox="1"/>
          <p:nvPr/>
        </p:nvSpPr>
        <p:spPr>
          <a:xfrm>
            <a:off x="3698140" y="4784521"/>
            <a:ext cx="5325110" cy="923925"/>
          </a:xfrm>
          <a:prstGeom prst="rect">
            <a:avLst/>
          </a:prstGeom>
          <a:solidFill>
            <a:srgbClr val="FAE4D5"/>
          </a:solidFill>
        </p:spPr>
        <p:txBody>
          <a:bodyPr vert="horz" wrap="square" lIns="0" tIns="40640" rIns="0" bIns="0" rtlCol="0">
            <a:spAutoFit/>
          </a:bodyPr>
          <a:lstStyle/>
          <a:p>
            <a:pPr marL="91440" marR="81915" algn="just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El salario puede ser pagado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en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dinero en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efectivo, </a:t>
            </a:r>
            <a:r>
              <a:rPr sz="1800" spc="-49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y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en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dinero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más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una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parte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en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especie,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como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alimentación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o vivienda.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9660E3BF-C374-1287-D070-DA0C0A23E7F2}"/>
              </a:ext>
            </a:extLst>
          </p:cNvPr>
          <p:cNvSpPr txBox="1"/>
          <p:nvPr/>
        </p:nvSpPr>
        <p:spPr>
          <a:xfrm>
            <a:off x="783840" y="6259058"/>
            <a:ext cx="5406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AEABAB"/>
                </a:solidFill>
                <a:latin typeface="Calibri"/>
                <a:cs typeface="Calibri"/>
              </a:rPr>
              <a:t>https://</a:t>
            </a:r>
            <a:r>
              <a:rPr sz="1100" spc="-5" dirty="0">
                <a:solidFill>
                  <a:srgbClr val="AEABAB"/>
                </a:solidFill>
                <a:latin typeface="Calibri"/>
                <a:cs typeface="Calibri"/>
                <a:hlinkClick r:id="rId7"/>
              </a:rPr>
              <a:t>www.icesi.edu.co/centros-academicos/images/Centros/consultorio-juridico/salario.pdf</a:t>
            </a:r>
            <a:endParaRPr sz="11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10917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1631</TotalTime>
  <Words>2300</Words>
  <Application>Microsoft Office PowerPoint</Application>
  <PresentationFormat>Presentación en pantalla (4:3)</PresentationFormat>
  <Paragraphs>281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8" baseType="lpstr">
      <vt:lpstr>Arial</vt:lpstr>
      <vt:lpstr>Arial MT</vt:lpstr>
      <vt:lpstr>Calibri</vt:lpstr>
      <vt:lpstr>Calibri Light</vt:lpstr>
      <vt:lpstr>Century Gothic</vt:lpstr>
      <vt:lpstr>Lucida Sans Unicode</vt:lpstr>
      <vt:lpstr>Morn Thin</vt:lpstr>
      <vt:lpstr>Symbol</vt:lpstr>
      <vt:lpstr>Tahoma</vt:lpstr>
      <vt:lpstr>Times New Roman</vt:lpstr>
      <vt:lpstr>Verdana</vt:lpstr>
      <vt:lpstr>Tema de Office</vt:lpstr>
      <vt:lpstr>Presentación de PowerPoint</vt:lpstr>
      <vt:lpstr>Presentación de PowerPoint</vt:lpstr>
      <vt:lpstr>quincenales, semanales o diarios</vt:lpstr>
      <vt:lpstr>Presentación de PowerPoint</vt:lpstr>
      <vt:lpstr>¿La nómina es un proceso de la  empresa o es un formato que le  entrega al trabajador?</vt:lpstr>
      <vt:lpstr>¿La nómina es un proceso de la  empresa o es un formato que le  entrega al trabajador?</vt:lpstr>
      <vt:lpstr>ESTRUCTURA DE LA NOMINA</vt:lpstr>
      <vt:lpstr>CONTRATO</vt:lpstr>
      <vt:lpstr>SALARIO</vt:lpstr>
      <vt:lpstr>AUXILIO DE TRANSPORTE</vt:lpstr>
      <vt:lpstr>SALARIO</vt:lpstr>
      <vt:lpstr>JORNADA DE TRABAJO</vt:lpstr>
      <vt:lpstr>JORNADA DE TRABAJO</vt:lpstr>
      <vt:lpstr>DEDUCCIONES</vt:lpstr>
      <vt:lpstr>SEGURIDAD SOCIAL</vt:lpstr>
      <vt:lpstr>SEGURIDAD SOCIAL</vt:lpstr>
      <vt:lpstr>SEGURIDAD SOCIAL</vt:lpstr>
      <vt:lpstr>SEGURIDAD SOCIAL</vt:lpstr>
      <vt:lpstr>SEGURIDAD SOCIAL</vt:lpstr>
      <vt:lpstr>PARAFISCALES</vt:lpstr>
      <vt:lpstr>PARAFISCALES</vt:lpstr>
      <vt:lpstr>PRESTACIONES LEGALES</vt:lpstr>
      <vt:lpstr>PRESTACIONES LEGALES</vt:lpstr>
      <vt:lpstr>PRESTACIONES LEGALES</vt:lpstr>
      <vt:lpstr>PRESTACIONES LEGALES</vt:lpstr>
      <vt:lpstr>PRESTACIONES LEGALES</vt:lpstr>
      <vt:lpstr>PRESTACIONES LEGALES</vt:lpstr>
      <vt:lpstr>PRESTACIONES LEGALES</vt:lpstr>
      <vt:lpstr>PRESTACIONES LEGALES</vt:lpstr>
      <vt:lpstr>EJEMPLOS APLICADOS</vt:lpstr>
      <vt:lpstr>Presentación de PowerPoint</vt:lpstr>
      <vt:lpstr>EJEMPLOS APLICADOS</vt:lpstr>
      <vt:lpstr>EJEMPLOS APLICADOS</vt:lpstr>
      <vt:lpstr>Presentación de PowerPoint</vt:lpstr>
      <vt:lpstr>CONCLUSIONES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HP</cp:lastModifiedBy>
  <cp:revision>57</cp:revision>
  <dcterms:created xsi:type="dcterms:W3CDTF">2020-10-06T22:21:33Z</dcterms:created>
  <dcterms:modified xsi:type="dcterms:W3CDTF">2022-12-03T20:48:58Z</dcterms:modified>
</cp:coreProperties>
</file>